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8288000" cy="10287000"/>
  <p:notesSz cx="6858000" cy="9144000"/>
  <p:embeddedFontLst>
    <p:embeddedFont>
      <p:font typeface="Canva Sans" panose="020B0604020202020204" charset="0"/>
      <p:regular r:id="rId42"/>
    </p:embeddedFont>
    <p:embeddedFont>
      <p:font typeface="Canva Sans Bold" panose="020B0604020202020204" charset="0"/>
      <p:regular r:id="rId43"/>
    </p:embeddedFont>
    <p:embeddedFont>
      <p:font typeface="Droid Serif Bold" panose="020B0604020202020204" charset="0"/>
      <p:regular r:id="rId44"/>
    </p:embeddedFont>
    <p:embeddedFont>
      <p:font typeface="Open Sauce" panose="020B0604020202020204" charset="0"/>
      <p:regular r:id="rId45"/>
    </p:embeddedFont>
    <p:embeddedFont>
      <p:font typeface="Open Sauce Bold" panose="020B0604020202020204" charset="0"/>
      <p:regular r:id="rId46"/>
    </p:embeddedFont>
    <p:embeddedFont>
      <p:font typeface="Open Sauce Italics" panose="020B0604020202020204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0" y="13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42764-BAF4-47EA-BFF7-DF3F2C7D447B}" type="datetimeFigureOut">
              <a:rPr lang="en-IN" smtClean="0"/>
              <a:t>10-08-2024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8759C-CDA4-4602-AF9D-E29D732177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483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8759C-CDA4-4602-AF9D-E29D732177F9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545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mailto:wilhelmina.woortman@ubss.edu.a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bss.edu.au/policies-and-procedures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2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mailto:Wayne.Smithson@ubss.edu.a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qilt.edu.au/qilt-surveys/student-experienc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 flipH="1">
            <a:off x="1160989" y="1958864"/>
            <a:ext cx="12948450" cy="7208582"/>
          </a:xfrm>
          <a:custGeom>
            <a:avLst/>
            <a:gdLst/>
            <a:ahLst/>
            <a:cxnLst/>
            <a:rect l="l" t="t" r="r" b="b"/>
            <a:pathLst>
              <a:path w="12948450" h="7208582">
                <a:moveTo>
                  <a:pt x="12948450" y="0"/>
                </a:moveTo>
                <a:lnTo>
                  <a:pt x="0" y="0"/>
                </a:lnTo>
                <a:lnTo>
                  <a:pt x="0" y="7208582"/>
                </a:lnTo>
                <a:lnTo>
                  <a:pt x="12948450" y="7208582"/>
                </a:lnTo>
                <a:lnTo>
                  <a:pt x="12948450" y="0"/>
                </a:lnTo>
                <a:close/>
              </a:path>
            </a:pathLst>
          </a:custGeom>
          <a:blipFill>
            <a:blip r:embed="rId3"/>
            <a:stretch>
              <a:fillRect t="-5683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4" name="Group 4"/>
          <p:cNvGrpSpPr/>
          <p:nvPr/>
        </p:nvGrpSpPr>
        <p:grpSpPr>
          <a:xfrm>
            <a:off x="1548744" y="1958864"/>
            <a:ext cx="15190512" cy="6808216"/>
            <a:chOff x="0" y="0"/>
            <a:chExt cx="4000793" cy="17931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00793" cy="1793111"/>
            </a:xfrm>
            <a:custGeom>
              <a:avLst/>
              <a:gdLst/>
              <a:ahLst/>
              <a:cxnLst/>
              <a:rect l="l" t="t" r="r" b="b"/>
              <a:pathLst>
                <a:path w="4000793" h="1793111">
                  <a:moveTo>
                    <a:pt x="0" y="0"/>
                  </a:moveTo>
                  <a:lnTo>
                    <a:pt x="4000793" y="0"/>
                  </a:lnTo>
                  <a:lnTo>
                    <a:pt x="4000793" y="1793111"/>
                  </a:lnTo>
                  <a:lnTo>
                    <a:pt x="0" y="1793111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000793" cy="1831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069110" y="7854644"/>
            <a:ext cx="1561393" cy="1561393"/>
          </a:xfrm>
          <a:custGeom>
            <a:avLst/>
            <a:gdLst/>
            <a:ahLst/>
            <a:cxnLst/>
            <a:rect l="l" t="t" r="r" b="b"/>
            <a:pathLst>
              <a:path w="1561393" h="1561393">
                <a:moveTo>
                  <a:pt x="0" y="0"/>
                </a:moveTo>
                <a:lnTo>
                  <a:pt x="1561394" y="0"/>
                </a:lnTo>
                <a:lnTo>
                  <a:pt x="1561394" y="1561393"/>
                </a:lnTo>
                <a:lnTo>
                  <a:pt x="0" y="15613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>
            <a:off x="1151464" y="5253538"/>
            <a:ext cx="794560" cy="794560"/>
          </a:xfrm>
          <a:custGeom>
            <a:avLst/>
            <a:gdLst/>
            <a:ahLst/>
            <a:cxnLst/>
            <a:rect l="l" t="t" r="r" b="b"/>
            <a:pathLst>
              <a:path w="794560" h="794560">
                <a:moveTo>
                  <a:pt x="0" y="0"/>
                </a:moveTo>
                <a:lnTo>
                  <a:pt x="794560" y="0"/>
                </a:lnTo>
                <a:lnTo>
                  <a:pt x="794560" y="794560"/>
                </a:lnTo>
                <a:lnTo>
                  <a:pt x="0" y="7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17099127" y="-563396"/>
            <a:ext cx="1753449" cy="1753449"/>
          </a:xfrm>
          <a:custGeom>
            <a:avLst/>
            <a:gdLst/>
            <a:ahLst/>
            <a:cxnLst/>
            <a:rect l="l" t="t" r="r" b="b"/>
            <a:pathLst>
              <a:path w="1753449" h="1753449">
                <a:moveTo>
                  <a:pt x="0" y="0"/>
                </a:moveTo>
                <a:lnTo>
                  <a:pt x="1753450" y="0"/>
                </a:lnTo>
                <a:lnTo>
                  <a:pt x="1753450" y="1753450"/>
                </a:lnTo>
                <a:lnTo>
                  <a:pt x="0" y="17534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 flipH="1">
            <a:off x="7789401" y="202053"/>
            <a:ext cx="11063175" cy="10897529"/>
          </a:xfrm>
          <a:custGeom>
            <a:avLst/>
            <a:gdLst/>
            <a:ahLst/>
            <a:cxnLst/>
            <a:rect l="l" t="t" r="r" b="b"/>
            <a:pathLst>
              <a:path w="11063175" h="10897529">
                <a:moveTo>
                  <a:pt x="11063176" y="0"/>
                </a:moveTo>
                <a:lnTo>
                  <a:pt x="0" y="0"/>
                </a:lnTo>
                <a:lnTo>
                  <a:pt x="0" y="10897530"/>
                </a:lnTo>
                <a:lnTo>
                  <a:pt x="11063176" y="10897530"/>
                </a:lnTo>
                <a:lnTo>
                  <a:pt x="11063176" y="0"/>
                </a:lnTo>
                <a:close/>
              </a:path>
            </a:pathLst>
          </a:custGeom>
          <a:blipFill>
            <a:blip r:embed="rId5"/>
            <a:stretch>
              <a:fillRect r="-2312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TextBox 11"/>
          <p:cNvSpPr txBox="1"/>
          <p:nvPr/>
        </p:nvSpPr>
        <p:spPr>
          <a:xfrm>
            <a:off x="2236390" y="2792673"/>
            <a:ext cx="9623734" cy="2439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80"/>
              </a:lnSpc>
            </a:pPr>
            <a:r>
              <a:rPr lang="en-US" sz="5414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STUDENT ORIENTATION</a:t>
            </a:r>
          </a:p>
          <a:p>
            <a:pPr algn="l">
              <a:lnSpc>
                <a:spcPts val="5900"/>
              </a:lnSpc>
            </a:pPr>
            <a:r>
              <a:rPr lang="en-US" sz="4214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Undergraduate Programs</a:t>
            </a:r>
          </a:p>
          <a:p>
            <a:pPr algn="l">
              <a:lnSpc>
                <a:spcPts val="5900"/>
              </a:lnSpc>
              <a:spcBef>
                <a:spcPct val="0"/>
              </a:spcBef>
            </a:pPr>
            <a:r>
              <a:rPr lang="en-US" sz="4214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Trimester 3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36390" y="5689051"/>
            <a:ext cx="5994417" cy="2022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5"/>
              </a:lnSpc>
            </a:pPr>
            <a:r>
              <a:rPr lang="en-US" sz="3449" spc="-68">
                <a:solidFill>
                  <a:srgbClr val="FFFFFF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A very warm welcome to our New Students from the UBSS Staff.</a:t>
            </a:r>
          </a:p>
          <a:p>
            <a:pPr algn="l">
              <a:lnSpc>
                <a:spcPts val="4035"/>
              </a:lnSpc>
            </a:pPr>
            <a:endParaRPr lang="en-US" sz="3449" spc="-68">
              <a:solidFill>
                <a:srgbClr val="FFFFFF"/>
              </a:solidFill>
              <a:latin typeface="Open Sauce Italics"/>
              <a:ea typeface="Open Sauce Italics"/>
              <a:cs typeface="Open Sauce Italics"/>
              <a:sym typeface="Open Sauce Itali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9415061" cy="1128314"/>
            <a:chOff x="0" y="0"/>
            <a:chExt cx="6601791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1791" cy="791168"/>
            </a:xfrm>
            <a:custGeom>
              <a:avLst/>
              <a:gdLst/>
              <a:ahLst/>
              <a:cxnLst/>
              <a:rect l="l" t="t" r="r" b="b"/>
              <a:pathLst>
                <a:path w="6601791" h="791168">
                  <a:moveTo>
                    <a:pt x="203200" y="0"/>
                  </a:moveTo>
                  <a:lnTo>
                    <a:pt x="6398591" y="0"/>
                  </a:lnTo>
                  <a:lnTo>
                    <a:pt x="6601791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6347791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87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Moodle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3862" y="3881137"/>
            <a:ext cx="14956654" cy="446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0"/>
              </a:lnSpc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Moodle will give you access to:</a:t>
            </a:r>
          </a:p>
          <a:p>
            <a:pPr algn="just">
              <a:lnSpc>
                <a:spcPts val="4420"/>
              </a:lnSpc>
            </a:pPr>
            <a:endParaRPr lang="en-US" sz="3157" dirty="0">
              <a:solidFill>
                <a:srgbClr val="000000"/>
              </a:solidFill>
              <a:latin typeface="Open Sauce" panose="020B0604020202020204" charset="0"/>
              <a:ea typeface="Open Sauce Bold"/>
              <a:cs typeface="Open Sauce Bold"/>
              <a:sym typeface="Open Sauce Bold"/>
            </a:endParaRP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Subject Outlines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Readings and Lecture Recordings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Access and submission of Assignments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Grades and Marks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E-library</a:t>
            </a:r>
          </a:p>
          <a:p>
            <a:pPr algn="just">
              <a:lnSpc>
                <a:spcPts val="4420"/>
              </a:lnSpc>
            </a:pPr>
            <a:endParaRPr lang="en-US" sz="3157" dirty="0">
              <a:solidFill>
                <a:srgbClr val="000000"/>
              </a:solidFill>
              <a:latin typeface="Open Sauce Italics"/>
              <a:ea typeface="Open Sauce Italics"/>
              <a:cs typeface="Open Sauce Italics"/>
              <a:sym typeface="Open Sauce Itali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55502" y="3995437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TextBox 11"/>
          <p:cNvSpPr txBox="1"/>
          <p:nvPr/>
        </p:nvSpPr>
        <p:spPr>
          <a:xfrm>
            <a:off x="1253862" y="8524942"/>
            <a:ext cx="14956654" cy="8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Moodle can be accessed through your Student Central found on the UBSS website.</a:t>
            </a:r>
          </a:p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5271FF"/>
                </a:solidFill>
                <a:latin typeface="Open Sauce"/>
                <a:ea typeface="Open Sauce"/>
                <a:cs typeface="Open Sauce"/>
                <a:sym typeface="Open Sauce"/>
              </a:rPr>
              <a:t>https://www.ubss.edu.au/student-central/ </a:t>
            </a:r>
          </a:p>
        </p:txBody>
      </p:sp>
      <p:sp>
        <p:nvSpPr>
          <p:cNvPr id="12" name="Freeform 12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4542593" cy="1128314"/>
            <a:chOff x="0" y="0"/>
            <a:chExt cx="10197189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97189" cy="791168"/>
            </a:xfrm>
            <a:custGeom>
              <a:avLst/>
              <a:gdLst/>
              <a:ahLst/>
              <a:cxnLst/>
              <a:rect l="l" t="t" r="r" b="b"/>
              <a:pathLst>
                <a:path w="10197189" h="791168">
                  <a:moveTo>
                    <a:pt x="203200" y="0"/>
                  </a:moveTo>
                  <a:lnTo>
                    <a:pt x="9993989" y="0"/>
                  </a:lnTo>
                  <a:lnTo>
                    <a:pt x="10197189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943189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Satisfactory Academic Progression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3101" y="4654475"/>
            <a:ext cx="17034138" cy="3130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4"/>
              </a:lnSpc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You must attend all Lectures</a:t>
            </a:r>
          </a:p>
          <a:p>
            <a:pPr algn="just">
              <a:lnSpc>
                <a:spcPts val="5034"/>
              </a:lnSpc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You must commit to the Subject</a:t>
            </a:r>
          </a:p>
          <a:p>
            <a:pPr algn="just">
              <a:lnSpc>
                <a:spcPts val="5034"/>
              </a:lnSpc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You must successfully </a:t>
            </a:r>
            <a:r>
              <a:rPr lang="en-US" sz="3595" b="1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complete all </a:t>
            </a: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assessments</a:t>
            </a:r>
          </a:p>
          <a:p>
            <a:pPr algn="just">
              <a:lnSpc>
                <a:spcPts val="5034"/>
              </a:lnSpc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Please Read the UBSS policy on satisfactory Academic Progress </a:t>
            </a:r>
          </a:p>
          <a:p>
            <a:pPr algn="just">
              <a:lnSpc>
                <a:spcPts val="5034"/>
              </a:lnSpc>
            </a:pPr>
            <a:endParaRPr lang="en-US" sz="3595" dirty="0">
              <a:solidFill>
                <a:srgbClr val="000000"/>
              </a:solidFill>
              <a:latin typeface="Open Sauce" panose="020B0604020202020204" charset="0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79738" y="4778300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879738" y="5465788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879738" y="6075166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851163" y="6726242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Freeform 15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8966218" cy="1128314"/>
            <a:chOff x="0" y="0"/>
            <a:chExt cx="6287064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87064" cy="791168"/>
            </a:xfrm>
            <a:custGeom>
              <a:avLst/>
              <a:gdLst/>
              <a:ahLst/>
              <a:cxnLst/>
              <a:rect l="l" t="t" r="r" b="b"/>
              <a:pathLst>
                <a:path w="6287064" h="791168">
                  <a:moveTo>
                    <a:pt x="203200" y="0"/>
                  </a:moveTo>
                  <a:lnTo>
                    <a:pt x="6083864" y="0"/>
                  </a:lnTo>
                  <a:lnTo>
                    <a:pt x="6287064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6033064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Academic Support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3101" y="3892475"/>
            <a:ext cx="14482878" cy="571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4"/>
              </a:lnSpc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Academic support is available on daily basis through: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Your Lecturer in the </a:t>
            </a:r>
            <a:r>
              <a:rPr lang="en-US" sz="3595" b="1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first instance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b="1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Your Academic Learning Support coordinator 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Myself as program Director </a:t>
            </a:r>
          </a:p>
          <a:p>
            <a:pPr marL="388182" lvl="1" algn="l">
              <a:lnSpc>
                <a:spcPts val="5034"/>
              </a:lnSpc>
            </a:pPr>
            <a:endParaRPr lang="en-US" sz="3595" dirty="0">
              <a:solidFill>
                <a:srgbClr val="000000"/>
              </a:solidFill>
              <a:latin typeface="Open Sauce" panose="020B0604020202020204" charset="0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5034"/>
              </a:lnSpc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I am on campus on Monday to Thursday</a:t>
            </a:r>
          </a:p>
          <a:p>
            <a:pPr algn="l">
              <a:lnSpc>
                <a:spcPts val="5034"/>
              </a:lnSpc>
            </a:pPr>
            <a:endParaRPr lang="en-US" sz="3595" dirty="0">
              <a:solidFill>
                <a:srgbClr val="000000"/>
              </a:solidFill>
              <a:latin typeface="Open Sauce" panose="020B0604020202020204" charset="0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5034"/>
              </a:lnSpc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If you need to discuss your academic progress, please make an appointment through the UBSS App, I am available </a:t>
            </a:r>
          </a:p>
        </p:txBody>
      </p:sp>
      <p:sp>
        <p:nvSpPr>
          <p:cNvPr id="10" name="Freeform 10"/>
          <p:cNvSpPr/>
          <p:nvPr/>
        </p:nvSpPr>
        <p:spPr>
          <a:xfrm>
            <a:off x="879738" y="4016300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879738" y="7216574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879738" y="8460267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3568491" cy="1128314"/>
            <a:chOff x="0" y="0"/>
            <a:chExt cx="9514153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4153" cy="791168"/>
            </a:xfrm>
            <a:custGeom>
              <a:avLst/>
              <a:gdLst/>
              <a:ahLst/>
              <a:cxnLst/>
              <a:rect l="l" t="t" r="r" b="b"/>
              <a:pathLst>
                <a:path w="9514153" h="791168">
                  <a:moveTo>
                    <a:pt x="203200" y="0"/>
                  </a:moveTo>
                  <a:lnTo>
                    <a:pt x="9310953" y="0"/>
                  </a:lnTo>
                  <a:lnTo>
                    <a:pt x="9514153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260153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Course Structure prerequisites 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 dirty="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30062" y="4229100"/>
            <a:ext cx="16213741" cy="4434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4"/>
              </a:lnSpc>
            </a:pPr>
            <a:r>
              <a:rPr lang="en-US" sz="3595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Check the course structure of the Bachelor of Business and Accounting</a:t>
            </a:r>
          </a:p>
          <a:p>
            <a:pPr algn="just">
              <a:lnSpc>
                <a:spcPts val="5034"/>
              </a:lnSpc>
            </a:pPr>
            <a:endParaRPr lang="en-US" sz="3595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just">
              <a:lnSpc>
                <a:spcPts val="5034"/>
              </a:lnSpc>
            </a:pPr>
            <a:r>
              <a:rPr lang="en-US" sz="3595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Follow the proper sequence of subjects as some subjects have pre-requisites</a:t>
            </a:r>
          </a:p>
          <a:p>
            <a:pPr algn="just">
              <a:lnSpc>
                <a:spcPts val="5034"/>
              </a:lnSpc>
            </a:pPr>
            <a:endParaRPr lang="en-US" sz="3595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just">
              <a:lnSpc>
                <a:spcPts val="5034"/>
              </a:lnSpc>
            </a:pPr>
            <a:r>
              <a:rPr lang="en-US" sz="3595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Ensure that you choose first year Subjects </a:t>
            </a:r>
            <a:r>
              <a:rPr lang="en-US" sz="3595" b="1" u="sng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only</a:t>
            </a:r>
            <a:r>
              <a:rPr lang="en-US" sz="3595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in your first trimester</a:t>
            </a:r>
          </a:p>
          <a:p>
            <a:pPr algn="just">
              <a:lnSpc>
                <a:spcPts val="5034"/>
              </a:lnSpc>
            </a:pPr>
            <a:endParaRPr lang="en-US" sz="3595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54576" y="4351272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654576" y="5569392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654576" y="7562870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3568491" cy="1128314"/>
            <a:chOff x="0" y="0"/>
            <a:chExt cx="9514153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4153" cy="791168"/>
            </a:xfrm>
            <a:custGeom>
              <a:avLst/>
              <a:gdLst/>
              <a:ahLst/>
              <a:cxnLst/>
              <a:rect l="l" t="t" r="r" b="b"/>
              <a:pathLst>
                <a:path w="9514153" h="791168">
                  <a:moveTo>
                    <a:pt x="203200" y="0"/>
                  </a:moveTo>
                  <a:lnTo>
                    <a:pt x="9310953" y="0"/>
                  </a:lnTo>
                  <a:lnTo>
                    <a:pt x="9514153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260153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Course Structure Accounting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3101" y="3730550"/>
            <a:ext cx="16213741" cy="636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4"/>
              </a:lnSpc>
            </a:pPr>
            <a:r>
              <a:rPr lang="en-US" sz="3595" i="1" dirty="0">
                <a:solidFill>
                  <a:srgbClr val="FF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Year 1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Advanced Business Communication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Principles of Accounting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Quantitative Methods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Accounting for Business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Business Economics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IT for Accountants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Organisational Behaviour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Corporate finance </a:t>
            </a:r>
          </a:p>
          <a:p>
            <a:pPr algn="just">
              <a:lnSpc>
                <a:spcPts val="5034"/>
              </a:lnSpc>
            </a:pPr>
            <a:endParaRPr lang="en-US" sz="3595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36888" y="3930449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3568491" cy="1128314"/>
            <a:chOff x="0" y="0"/>
            <a:chExt cx="9514153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4153" cy="791168"/>
            </a:xfrm>
            <a:custGeom>
              <a:avLst/>
              <a:gdLst/>
              <a:ahLst/>
              <a:cxnLst/>
              <a:rect l="l" t="t" r="r" b="b"/>
              <a:pathLst>
                <a:path w="9514153" h="791168">
                  <a:moveTo>
                    <a:pt x="203200" y="0"/>
                  </a:moveTo>
                  <a:lnTo>
                    <a:pt x="9310953" y="0"/>
                  </a:lnTo>
                  <a:lnTo>
                    <a:pt x="9514153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260153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Course Structure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3101" y="3730550"/>
            <a:ext cx="16213741" cy="571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4"/>
              </a:lnSpc>
            </a:pPr>
            <a:r>
              <a:rPr lang="en-US" sz="3595" i="1" dirty="0">
                <a:solidFill>
                  <a:srgbClr val="FF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Year 2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Business Law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Management Accounting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Stakeholder Value and Ethics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Issues in Financial Reporting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Company and Associations Law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Dimensions of the Knowledge Society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Accounting Information Systems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Taxation Law and Practice 1</a:t>
            </a:r>
          </a:p>
        </p:txBody>
      </p:sp>
      <p:sp>
        <p:nvSpPr>
          <p:cNvPr id="10" name="Freeform 10"/>
          <p:cNvSpPr/>
          <p:nvPr/>
        </p:nvSpPr>
        <p:spPr>
          <a:xfrm>
            <a:off x="936888" y="3892349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7146351" y="9258300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7" y="0"/>
                </a:lnTo>
                <a:lnTo>
                  <a:pt x="858137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-530158" y="2021203"/>
            <a:ext cx="13568491" cy="1128314"/>
            <a:chOff x="0" y="0"/>
            <a:chExt cx="9514153" cy="7911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14153" cy="791168"/>
            </a:xfrm>
            <a:custGeom>
              <a:avLst/>
              <a:gdLst/>
              <a:ahLst/>
              <a:cxnLst/>
              <a:rect l="l" t="t" r="r" b="b"/>
              <a:pathLst>
                <a:path w="9514153" h="791168">
                  <a:moveTo>
                    <a:pt x="203200" y="0"/>
                  </a:moveTo>
                  <a:lnTo>
                    <a:pt x="9310953" y="0"/>
                  </a:lnTo>
                  <a:lnTo>
                    <a:pt x="9514153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19050"/>
              <a:ext cx="9260153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Course Structure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83101" y="3730550"/>
            <a:ext cx="16213741" cy="5727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4"/>
              </a:lnSpc>
            </a:pPr>
            <a:r>
              <a:rPr lang="en-US" sz="3595" i="1" dirty="0">
                <a:solidFill>
                  <a:srgbClr val="FF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Year 3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Taxation Law and practice 2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Cost Management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Innovation and Entrepreneurship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Corporate Accounting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Auditing And Assurance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Financial Statement and Investment Analysis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Financial Accounting Theory</a:t>
            </a:r>
          </a:p>
          <a:p>
            <a:pPr marL="776364" lvl="1" indent="-388182" algn="just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Capstone</a:t>
            </a:r>
          </a:p>
        </p:txBody>
      </p:sp>
      <p:sp>
        <p:nvSpPr>
          <p:cNvPr id="11" name="Freeform 11"/>
          <p:cNvSpPr/>
          <p:nvPr/>
        </p:nvSpPr>
        <p:spPr>
          <a:xfrm>
            <a:off x="936888" y="3892349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3568491" cy="1128314"/>
            <a:chOff x="0" y="0"/>
            <a:chExt cx="9514153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4153" cy="791168"/>
            </a:xfrm>
            <a:custGeom>
              <a:avLst/>
              <a:gdLst/>
              <a:ahLst/>
              <a:cxnLst/>
              <a:rect l="l" t="t" r="r" b="b"/>
              <a:pathLst>
                <a:path w="9514153" h="791168">
                  <a:moveTo>
                    <a:pt x="203200" y="0"/>
                  </a:moveTo>
                  <a:lnTo>
                    <a:pt x="9310953" y="0"/>
                  </a:lnTo>
                  <a:lnTo>
                    <a:pt x="9514153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260153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Course Structure Business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3101" y="3759125"/>
            <a:ext cx="10540583" cy="571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4"/>
              </a:lnSpc>
            </a:pPr>
            <a:r>
              <a:rPr lang="en-US" sz="3595" i="1" dirty="0">
                <a:solidFill>
                  <a:srgbClr val="FF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Year 1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Advanced Business Communication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Principles of Accounting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Quantitative Methods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Accounting for Business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Business Economics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Marketing Fundamentals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Cross Cultural Management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Management Principles</a:t>
            </a:r>
          </a:p>
        </p:txBody>
      </p:sp>
      <p:sp>
        <p:nvSpPr>
          <p:cNvPr id="10" name="Freeform 10"/>
          <p:cNvSpPr/>
          <p:nvPr/>
        </p:nvSpPr>
        <p:spPr>
          <a:xfrm>
            <a:off x="936888" y="3892349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3568491" cy="1128314"/>
            <a:chOff x="0" y="0"/>
            <a:chExt cx="9514153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4153" cy="791168"/>
            </a:xfrm>
            <a:custGeom>
              <a:avLst/>
              <a:gdLst/>
              <a:ahLst/>
              <a:cxnLst/>
              <a:rect l="l" t="t" r="r" b="b"/>
              <a:pathLst>
                <a:path w="9514153" h="791168">
                  <a:moveTo>
                    <a:pt x="203200" y="0"/>
                  </a:moveTo>
                  <a:lnTo>
                    <a:pt x="9310953" y="0"/>
                  </a:lnTo>
                  <a:lnTo>
                    <a:pt x="9514153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260153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Course Structure Business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3101" y="3730550"/>
            <a:ext cx="16213741" cy="571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4"/>
              </a:lnSpc>
            </a:pPr>
            <a:r>
              <a:rPr lang="en-US" sz="3595" i="1" dirty="0">
                <a:solidFill>
                  <a:srgbClr val="FF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Year 2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Business Law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Organisational Behaviour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Operations Management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Project Management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Dimensions of the Knowledge Society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Management Information Systems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Marketing Management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Risk Management </a:t>
            </a:r>
          </a:p>
        </p:txBody>
      </p:sp>
      <p:sp>
        <p:nvSpPr>
          <p:cNvPr id="10" name="Freeform 10"/>
          <p:cNvSpPr/>
          <p:nvPr/>
        </p:nvSpPr>
        <p:spPr>
          <a:xfrm>
            <a:off x="936888" y="3892349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3568491" cy="1128314"/>
            <a:chOff x="0" y="0"/>
            <a:chExt cx="9514153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4153" cy="791168"/>
            </a:xfrm>
            <a:custGeom>
              <a:avLst/>
              <a:gdLst/>
              <a:ahLst/>
              <a:cxnLst/>
              <a:rect l="l" t="t" r="r" b="b"/>
              <a:pathLst>
                <a:path w="9514153" h="791168">
                  <a:moveTo>
                    <a:pt x="203200" y="0"/>
                  </a:moveTo>
                  <a:lnTo>
                    <a:pt x="9310953" y="0"/>
                  </a:lnTo>
                  <a:lnTo>
                    <a:pt x="9514153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260153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Course Structure Business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3101" y="3730550"/>
            <a:ext cx="16213741" cy="571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4"/>
              </a:lnSpc>
            </a:pPr>
            <a:r>
              <a:rPr lang="en-US" sz="3595" i="1" dirty="0">
                <a:solidFill>
                  <a:srgbClr val="FF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Year 3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Strategic Management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Team Leadership and Change Management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Innovation and Entrepreneurship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International Business Management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E-Business Management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Corporate Entrepreneurship, Leadership and Sustainability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Ethics and Social Responsibility</a:t>
            </a:r>
          </a:p>
          <a:p>
            <a:pPr marL="776364" lvl="1" indent="-388182" algn="l">
              <a:lnSpc>
                <a:spcPts val="5034"/>
              </a:lnSpc>
              <a:buFont typeface="Arial"/>
              <a:buChar char="•"/>
            </a:pPr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Capstone</a:t>
            </a:r>
          </a:p>
        </p:txBody>
      </p:sp>
      <p:sp>
        <p:nvSpPr>
          <p:cNvPr id="10" name="Freeform 10"/>
          <p:cNvSpPr/>
          <p:nvPr/>
        </p:nvSpPr>
        <p:spPr>
          <a:xfrm>
            <a:off x="936888" y="3892349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-577238" y="7441717"/>
            <a:ext cx="9721238" cy="1788008"/>
            <a:chOff x="0" y="0"/>
            <a:chExt cx="3451607" cy="6348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51607" cy="634847"/>
            </a:xfrm>
            <a:custGeom>
              <a:avLst/>
              <a:gdLst/>
              <a:ahLst/>
              <a:cxnLst/>
              <a:rect l="l" t="t" r="r" b="b"/>
              <a:pathLst>
                <a:path w="3451607" h="634847">
                  <a:moveTo>
                    <a:pt x="203200" y="0"/>
                  </a:moveTo>
                  <a:lnTo>
                    <a:pt x="3248407" y="0"/>
                  </a:lnTo>
                  <a:lnTo>
                    <a:pt x="3451607" y="634847"/>
                  </a:lnTo>
                  <a:lnTo>
                    <a:pt x="0" y="63484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19050"/>
              <a:ext cx="3197607" cy="615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045050" y="2822726"/>
            <a:ext cx="14197901" cy="4606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67" spc="-109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Welcome to The undergraduate </a:t>
            </a:r>
          </a:p>
          <a:p>
            <a:pPr algn="ctr">
              <a:lnSpc>
                <a:spcPct val="150000"/>
              </a:lnSpc>
            </a:pPr>
            <a:r>
              <a:rPr lang="en-US" sz="5467" spc="-109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Bachelor of Accounting and Bachelor of Business Orientation</a:t>
            </a:r>
          </a:p>
          <a:p>
            <a:pPr algn="l">
              <a:lnSpc>
                <a:spcPts val="6397"/>
              </a:lnSpc>
            </a:pPr>
            <a:endParaRPr lang="en-US" sz="5467" spc="-109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TextBox 10"/>
          <p:cNvSpPr txBox="1"/>
          <p:nvPr/>
        </p:nvSpPr>
        <p:spPr>
          <a:xfrm>
            <a:off x="415486" y="7785716"/>
            <a:ext cx="10148786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9"/>
              </a:lnSpc>
            </a:pPr>
            <a:r>
              <a:rPr lang="en-US" sz="3742" spc="-74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Associate Professor </a:t>
            </a:r>
          </a:p>
          <a:p>
            <a:pPr algn="just">
              <a:lnSpc>
                <a:spcPts val="4379"/>
              </a:lnSpc>
            </a:pPr>
            <a:r>
              <a:rPr lang="en-US" sz="3742" spc="-74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Wayne Smithson MBA, CPA, FILM</a:t>
            </a:r>
          </a:p>
        </p:txBody>
      </p:sp>
      <p:sp>
        <p:nvSpPr>
          <p:cNvPr id="11" name="Freeform 11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3568491" cy="1128314"/>
            <a:chOff x="0" y="0"/>
            <a:chExt cx="9514153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4153" cy="791168"/>
            </a:xfrm>
            <a:custGeom>
              <a:avLst/>
              <a:gdLst/>
              <a:ahLst/>
              <a:cxnLst/>
              <a:rect l="l" t="t" r="r" b="b"/>
              <a:pathLst>
                <a:path w="9514153" h="791168">
                  <a:moveTo>
                    <a:pt x="203200" y="0"/>
                  </a:moveTo>
                  <a:lnTo>
                    <a:pt x="9310953" y="0"/>
                  </a:lnTo>
                  <a:lnTo>
                    <a:pt x="9514153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260153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Subject Exemptions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11012" y="3939974"/>
            <a:ext cx="16213741" cy="520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59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Review the Subjects in your degree to see if you potentially have any possible subject exemptions</a:t>
            </a:r>
          </a:p>
          <a:p>
            <a:pPr algn="l"/>
            <a:endParaRPr lang="en-US" sz="3595" dirty="0">
              <a:solidFill>
                <a:srgbClr val="000000"/>
              </a:solidFill>
              <a:latin typeface="Open Sauce" panose="020B0604020202020204" charset="0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5034"/>
              </a:lnSpc>
            </a:pPr>
            <a:r>
              <a:rPr lang="en-US" sz="3200" i="1" dirty="0">
                <a:solidFill>
                  <a:srgbClr val="FF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In order to obtain an exemption for one or more subjects, you must:</a:t>
            </a:r>
          </a:p>
          <a:p>
            <a:pPr marL="646827" lvl="1" indent="-323414" algn="l">
              <a:lnSpc>
                <a:spcPts val="4673"/>
              </a:lnSpc>
              <a:buFont typeface="Arial"/>
              <a:buChar char="•"/>
            </a:pPr>
            <a:r>
              <a:rPr lang="en-US" sz="2995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Identify the Subjects you believe you are entitled to receive exemption</a:t>
            </a:r>
          </a:p>
          <a:p>
            <a:pPr marL="646827" lvl="1" indent="-323414" algn="l">
              <a:lnSpc>
                <a:spcPts val="4673"/>
              </a:lnSpc>
              <a:buFont typeface="Arial"/>
              <a:buChar char="•"/>
            </a:pPr>
            <a:r>
              <a:rPr lang="en-US" sz="2995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Complete the online submission and upload it to the correct area, if unsure, make an appointment to see Student Services to seek assistance</a:t>
            </a:r>
          </a:p>
          <a:p>
            <a:pPr marL="646827" lvl="1" indent="-323414" algn="l">
              <a:lnSpc>
                <a:spcPts val="4673"/>
              </a:lnSpc>
              <a:buFont typeface="Arial"/>
              <a:buChar char="•"/>
            </a:pPr>
            <a:r>
              <a:rPr lang="en-US" sz="2995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Provide supporting evidence that you have undertaken prior study in that subject</a:t>
            </a:r>
          </a:p>
          <a:p>
            <a:pPr algn="l">
              <a:lnSpc>
                <a:spcPts val="4194"/>
              </a:lnSpc>
            </a:pPr>
            <a:endParaRPr lang="en-US" sz="2995" dirty="0">
              <a:solidFill>
                <a:srgbClr val="000000"/>
              </a:solidFill>
              <a:latin typeface="Open Sauce Italics"/>
              <a:ea typeface="Open Sauce Italics"/>
              <a:cs typeface="Open Sauce Italics"/>
              <a:sym typeface="Open Sauce Itali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78376" y="4114875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578376" y="5687590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3568491" cy="1128314"/>
            <a:chOff x="0" y="0"/>
            <a:chExt cx="9514153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4153" cy="791168"/>
            </a:xfrm>
            <a:custGeom>
              <a:avLst/>
              <a:gdLst/>
              <a:ahLst/>
              <a:cxnLst/>
              <a:rect l="l" t="t" r="r" b="b"/>
              <a:pathLst>
                <a:path w="9514153" h="791168">
                  <a:moveTo>
                    <a:pt x="203200" y="0"/>
                  </a:moveTo>
                  <a:lnTo>
                    <a:pt x="9310953" y="0"/>
                  </a:lnTo>
                  <a:lnTo>
                    <a:pt x="9514153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260153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Subject Exemptions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3101" y="3484998"/>
            <a:ext cx="15574943" cy="648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584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You must provide evidence so that this can be assessed properly </a:t>
            </a:r>
          </a:p>
          <a:p>
            <a:pPr algn="l">
              <a:lnSpc>
                <a:spcPct val="150000"/>
              </a:lnSpc>
            </a:pPr>
            <a:r>
              <a:rPr lang="en-US" sz="2584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If the documents are copies, they must be certified as true records, or the originals must be sighted</a:t>
            </a:r>
          </a:p>
          <a:p>
            <a:pPr algn="l">
              <a:lnSpc>
                <a:spcPct val="150000"/>
              </a:lnSpc>
            </a:pPr>
            <a:r>
              <a:rPr lang="en-US" sz="2584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You can only apply for exemptions in </a:t>
            </a:r>
            <a:r>
              <a:rPr lang="en-US" sz="2584" b="1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your </a:t>
            </a:r>
            <a:r>
              <a:rPr lang="en-US" sz="2584" b="1" i="1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first trimester</a:t>
            </a:r>
          </a:p>
          <a:p>
            <a:pPr algn="l">
              <a:lnSpc>
                <a:spcPct val="150000"/>
              </a:lnSpc>
            </a:pPr>
            <a:r>
              <a:rPr lang="en-US" sz="2584" i="1" dirty="0">
                <a:solidFill>
                  <a:srgbClr val="FF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Please note:</a:t>
            </a:r>
          </a:p>
          <a:p>
            <a:pPr marL="558084" lvl="1" indent="-279042" algn="l">
              <a:lnSpc>
                <a:spcPct val="150000"/>
              </a:lnSpc>
              <a:buFont typeface="Arial"/>
              <a:buChar char="•"/>
            </a:pPr>
            <a:r>
              <a:rPr lang="en-US" sz="2584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You cannot ask for exemptions for 3rd year Subjects unless you have completed a similar subject with an Australian Higher Education provider</a:t>
            </a:r>
          </a:p>
          <a:p>
            <a:pPr marL="558084" lvl="1" indent="-279042" algn="l">
              <a:lnSpc>
                <a:spcPct val="150000"/>
              </a:lnSpc>
              <a:buFont typeface="Arial"/>
              <a:buChar char="•"/>
            </a:pPr>
            <a:r>
              <a:rPr lang="en-US" sz="2584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The </a:t>
            </a:r>
            <a:r>
              <a:rPr lang="en-US" sz="2584" b="1" u="sng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maximum</a:t>
            </a:r>
            <a:r>
              <a:rPr lang="en-US" sz="2584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 exemptions you may be entitled to are 12 Subjects. This will depend on the previous Subjects you have successfully completed</a:t>
            </a:r>
          </a:p>
          <a:p>
            <a:pPr algn="l">
              <a:lnSpc>
                <a:spcPct val="150000"/>
              </a:lnSpc>
            </a:pPr>
            <a:r>
              <a:rPr lang="en-US" sz="2584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Please complete </a:t>
            </a:r>
            <a:r>
              <a:rPr lang="en-US" sz="2584" i="1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Within 2 weeks </a:t>
            </a:r>
            <a:r>
              <a:rPr lang="en-US" sz="2584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of the commencement of the trimester</a:t>
            </a:r>
          </a:p>
          <a:p>
            <a:pPr marL="558084" lvl="1" indent="-279042" algn="l">
              <a:lnSpc>
                <a:spcPct val="150000"/>
              </a:lnSpc>
              <a:buFont typeface="Arial"/>
              <a:buChar char="•"/>
            </a:pPr>
            <a:r>
              <a:rPr lang="en-US" sz="2584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Applications in Week 1 and Decisions in Week 2 of trimester</a:t>
            </a:r>
          </a:p>
        </p:txBody>
      </p:sp>
      <p:sp>
        <p:nvSpPr>
          <p:cNvPr id="10" name="Freeform 10"/>
          <p:cNvSpPr/>
          <p:nvPr/>
        </p:nvSpPr>
        <p:spPr>
          <a:xfrm>
            <a:off x="655502" y="3564745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679632" y="5339400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655502" y="8872520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679632" y="4184671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Freeform 15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3568491" cy="1128314"/>
            <a:chOff x="0" y="0"/>
            <a:chExt cx="9514153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4153" cy="791168"/>
            </a:xfrm>
            <a:custGeom>
              <a:avLst/>
              <a:gdLst/>
              <a:ahLst/>
              <a:cxnLst/>
              <a:rect l="l" t="t" r="r" b="b"/>
              <a:pathLst>
                <a:path w="9514153" h="791168">
                  <a:moveTo>
                    <a:pt x="203200" y="0"/>
                  </a:moveTo>
                  <a:lnTo>
                    <a:pt x="9310953" y="0"/>
                  </a:lnTo>
                  <a:lnTo>
                    <a:pt x="9514153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260153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Subject Selection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91268" y="3426234"/>
            <a:ext cx="13995790" cy="4200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3407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Lodge your selection form online</a:t>
            </a:r>
          </a:p>
          <a:p>
            <a:pPr algn="l">
              <a:lnSpc>
                <a:spcPct val="150000"/>
              </a:lnSpc>
            </a:pPr>
            <a:r>
              <a:rPr lang="en-US" sz="3407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Subject selection:</a:t>
            </a:r>
          </a:p>
          <a:p>
            <a:pPr marL="668122" lvl="1" indent="-334061" algn="l">
              <a:lnSpc>
                <a:spcPts val="4332"/>
              </a:lnSpc>
              <a:buFont typeface="Arial"/>
              <a:buChar char="•"/>
            </a:pPr>
            <a:r>
              <a:rPr lang="en-US" sz="3094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When you access myGCA, go to Subject Selection in the menu</a:t>
            </a:r>
          </a:p>
          <a:p>
            <a:pPr marL="668122" lvl="1" indent="-334061" algn="l">
              <a:lnSpc>
                <a:spcPts val="4332"/>
              </a:lnSpc>
              <a:buFont typeface="Arial"/>
              <a:buChar char="•"/>
            </a:pPr>
            <a:r>
              <a:rPr lang="en-US" sz="3094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You will have a list of specific Subjects to choose from </a:t>
            </a:r>
          </a:p>
          <a:p>
            <a:pPr marL="668122" lvl="1" indent="-334061" algn="l">
              <a:lnSpc>
                <a:spcPts val="4332"/>
              </a:lnSpc>
              <a:buFont typeface="Arial"/>
              <a:buChar char="•"/>
            </a:pPr>
            <a:r>
              <a:rPr lang="en-US" sz="3094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Choose the Subjects that are available that most suit you</a:t>
            </a:r>
          </a:p>
          <a:p>
            <a:pPr algn="l">
              <a:lnSpc>
                <a:spcPts val="3536"/>
              </a:lnSpc>
            </a:pPr>
            <a:endParaRPr lang="en-US" sz="3094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700943" y="3988957"/>
            <a:ext cx="469878" cy="381189"/>
          </a:xfrm>
          <a:custGeom>
            <a:avLst/>
            <a:gdLst/>
            <a:ahLst/>
            <a:cxnLst/>
            <a:rect l="l" t="t" r="r" b="b"/>
            <a:pathLst>
              <a:path w="469878" h="381189">
                <a:moveTo>
                  <a:pt x="0" y="0"/>
                </a:moveTo>
                <a:lnTo>
                  <a:pt x="469879" y="0"/>
                </a:lnTo>
                <a:lnTo>
                  <a:pt x="469879" y="381189"/>
                </a:lnTo>
                <a:lnTo>
                  <a:pt x="0" y="38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1711931" y="4952905"/>
            <a:ext cx="469878" cy="381189"/>
          </a:xfrm>
          <a:custGeom>
            <a:avLst/>
            <a:gdLst/>
            <a:ahLst/>
            <a:cxnLst/>
            <a:rect l="l" t="t" r="r" b="b"/>
            <a:pathLst>
              <a:path w="469878" h="381189">
                <a:moveTo>
                  <a:pt x="0" y="0"/>
                </a:moveTo>
                <a:lnTo>
                  <a:pt x="469879" y="0"/>
                </a:lnTo>
                <a:lnTo>
                  <a:pt x="469879" y="381189"/>
                </a:lnTo>
                <a:lnTo>
                  <a:pt x="0" y="38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2" name="Freeform 12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3568491" cy="1128314"/>
            <a:chOff x="0" y="0"/>
            <a:chExt cx="9514153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4153" cy="791168"/>
            </a:xfrm>
            <a:custGeom>
              <a:avLst/>
              <a:gdLst/>
              <a:ahLst/>
              <a:cxnLst/>
              <a:rect l="l" t="t" r="r" b="b"/>
              <a:pathLst>
                <a:path w="9514153" h="791168">
                  <a:moveTo>
                    <a:pt x="203200" y="0"/>
                  </a:moveTo>
                  <a:lnTo>
                    <a:pt x="9310953" y="0"/>
                  </a:lnTo>
                  <a:lnTo>
                    <a:pt x="9514153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260153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Learning Staff Roles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56529" y="3619500"/>
            <a:ext cx="19677458" cy="6737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2"/>
              </a:lnSpc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The </a:t>
            </a:r>
            <a:r>
              <a:rPr lang="en-US" sz="3265" b="1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Facilitator</a:t>
            </a: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 will be responsible for:</a:t>
            </a:r>
          </a:p>
          <a:p>
            <a:pPr marL="705086" lvl="1" indent="-352543" algn="l">
              <a:lnSpc>
                <a:spcPct val="150000"/>
              </a:lnSpc>
              <a:buFont typeface="Arial"/>
              <a:buChar char="•"/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Delivering the tutorial materials</a:t>
            </a:r>
          </a:p>
          <a:p>
            <a:pPr marL="705086" lvl="1" indent="-352543" algn="l">
              <a:lnSpc>
                <a:spcPct val="150000"/>
              </a:lnSpc>
              <a:buFont typeface="Arial"/>
              <a:buChar char="•"/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Invigilating in-class assessments for their subject cohort </a:t>
            </a:r>
          </a:p>
          <a:p>
            <a:pPr marL="705086" lvl="1" indent="-352543" algn="l">
              <a:lnSpc>
                <a:spcPct val="150000"/>
              </a:lnSpc>
              <a:buFont typeface="Arial"/>
              <a:buChar char="•"/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Mark all assessments</a:t>
            </a:r>
          </a:p>
          <a:p>
            <a:pPr marL="705086" lvl="1" indent="-352543" algn="l">
              <a:lnSpc>
                <a:spcPct val="150000"/>
              </a:lnSpc>
              <a:buFont typeface="Arial"/>
              <a:buChar char="•"/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The </a:t>
            </a:r>
            <a:r>
              <a:rPr lang="en-US" sz="3265" b="1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Learning Support Coordinator </a:t>
            </a: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will be responsible for:</a:t>
            </a:r>
          </a:p>
          <a:p>
            <a:pPr marL="705086" lvl="1" indent="-352543" algn="l">
              <a:lnSpc>
                <a:spcPct val="150000"/>
              </a:lnSpc>
              <a:buFont typeface="Arial"/>
              <a:buChar char="•"/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Supporting students' academic growth and success</a:t>
            </a:r>
          </a:p>
          <a:p>
            <a:pPr marL="705086" lvl="1" indent="-352543" algn="l">
              <a:lnSpc>
                <a:spcPct val="150000"/>
              </a:lnSpc>
              <a:buFont typeface="Arial"/>
              <a:buChar char="•"/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Providing tailored learning assistance</a:t>
            </a:r>
          </a:p>
          <a:p>
            <a:pPr marL="705086" lvl="1" indent="-352543" algn="l">
              <a:lnSpc>
                <a:spcPct val="150000"/>
              </a:lnSpc>
              <a:buFont typeface="Arial"/>
              <a:buChar char="•"/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At Sydney, the LSC is Wilhelmina Woortman</a:t>
            </a:r>
          </a:p>
          <a:p>
            <a:pPr algn="l">
              <a:lnSpc>
                <a:spcPts val="4012"/>
              </a:lnSpc>
            </a:pPr>
            <a:r>
              <a:rPr lang="en-US" sz="2865" dirty="0">
                <a:solidFill>
                  <a:srgbClr val="5271FF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        </a:t>
            </a:r>
            <a:r>
              <a:rPr lang="en-US" sz="2865" u="sng" dirty="0">
                <a:solidFill>
                  <a:srgbClr val="5271FF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  <a:hlinkClick r:id="rId4" tooltip="mailto:wilhelmina.woortman@ubss.edu.au"/>
              </a:rPr>
              <a:t>wilhelmina.woortman@ubss.edu.au</a:t>
            </a:r>
          </a:p>
          <a:p>
            <a:pPr algn="l">
              <a:lnSpc>
                <a:spcPts val="2829"/>
              </a:lnSpc>
            </a:pPr>
            <a:endParaRPr lang="en-US" sz="2865" u="sng" dirty="0">
              <a:solidFill>
                <a:srgbClr val="5271FF"/>
              </a:solidFill>
              <a:latin typeface="Open Sauce Bold"/>
              <a:ea typeface="Open Sauce Bold"/>
              <a:cs typeface="Open Sauce Bold"/>
              <a:sym typeface="Open Sauce Bold"/>
              <a:hlinkClick r:id="rId4" tooltip="mailto:wilhelmina.woortman@ubss.edu.au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7757" y="3712913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3568491" cy="1128314"/>
            <a:chOff x="0" y="0"/>
            <a:chExt cx="9514153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14153" cy="791168"/>
            </a:xfrm>
            <a:custGeom>
              <a:avLst/>
              <a:gdLst/>
              <a:ahLst/>
              <a:cxnLst/>
              <a:rect l="l" t="t" r="r" b="b"/>
              <a:pathLst>
                <a:path w="9514153" h="791168">
                  <a:moveTo>
                    <a:pt x="203200" y="0"/>
                  </a:moveTo>
                  <a:lnTo>
                    <a:pt x="9310953" y="0"/>
                  </a:lnTo>
                  <a:lnTo>
                    <a:pt x="9514153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260153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55502" y="3585987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2787843" y="4931079"/>
            <a:ext cx="12712314" cy="5156784"/>
          </a:xfrm>
          <a:custGeom>
            <a:avLst/>
            <a:gdLst/>
            <a:ahLst/>
            <a:cxnLst/>
            <a:rect l="l" t="t" r="r" b="b"/>
            <a:pathLst>
              <a:path w="12712314" h="5151963">
                <a:moveTo>
                  <a:pt x="0" y="0"/>
                </a:moveTo>
                <a:lnTo>
                  <a:pt x="12712314" y="0"/>
                </a:lnTo>
                <a:lnTo>
                  <a:pt x="12712314" y="5151963"/>
                </a:lnTo>
                <a:lnTo>
                  <a:pt x="0" y="5151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TextBox 10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Learning Support Coordinator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56529" y="3406692"/>
            <a:ext cx="15384578" cy="169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2"/>
              </a:lnSpc>
            </a:pPr>
            <a:r>
              <a:rPr lang="en-US" sz="3265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The </a:t>
            </a:r>
            <a:r>
              <a:rPr lang="en-US" sz="3265" dirty="0">
                <a:solidFill>
                  <a:srgbClr val="CA021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Learning Support Coordinators</a:t>
            </a:r>
            <a:r>
              <a:rPr lang="en-US" sz="3265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have developed workshops to assist you in your learning.</a:t>
            </a:r>
          </a:p>
          <a:p>
            <a:pPr algn="l">
              <a:lnSpc>
                <a:spcPts val="4572"/>
              </a:lnSpc>
            </a:pPr>
            <a:endParaRPr lang="en-US" sz="3265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9130431" cy="1128314"/>
            <a:chOff x="0" y="0"/>
            <a:chExt cx="6402209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02209" cy="791168"/>
            </a:xfrm>
            <a:custGeom>
              <a:avLst/>
              <a:gdLst/>
              <a:ahLst/>
              <a:cxnLst/>
              <a:rect l="l" t="t" r="r" b="b"/>
              <a:pathLst>
                <a:path w="6402209" h="791168">
                  <a:moveTo>
                    <a:pt x="203200" y="0"/>
                  </a:moveTo>
                  <a:lnTo>
                    <a:pt x="6199009" y="0"/>
                  </a:lnTo>
                  <a:lnTo>
                    <a:pt x="6402209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6148209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55502" y="3690762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655502" y="4251896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655502" y="6420232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TextBox 11"/>
          <p:cNvSpPr txBox="1"/>
          <p:nvPr/>
        </p:nvSpPr>
        <p:spPr>
          <a:xfrm>
            <a:off x="1583100" y="209639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Being Work Ready 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 dirty="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47005" y="3559092"/>
            <a:ext cx="15874196" cy="6322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572"/>
              </a:lnSpc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Our objective at UBSS is to assist you to become work ready</a:t>
            </a:r>
          </a:p>
          <a:p>
            <a:pPr algn="just">
              <a:lnSpc>
                <a:spcPts val="4572"/>
              </a:lnSpc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Your journey to become work ready starts today</a:t>
            </a:r>
          </a:p>
          <a:p>
            <a:pPr marL="661907" lvl="1" indent="-330954" algn="just">
              <a:lnSpc>
                <a:spcPts val="4292"/>
              </a:lnSpc>
              <a:buFont typeface="Arial"/>
              <a:buChar char="•"/>
            </a:pPr>
            <a:r>
              <a:rPr lang="en-US" sz="3065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Take some time to sit down and plan your career and your pathway program for completing your degree</a:t>
            </a:r>
          </a:p>
          <a:p>
            <a:pPr marL="661907" lvl="1" indent="-330954" algn="just">
              <a:lnSpc>
                <a:spcPts val="4292"/>
              </a:lnSpc>
              <a:buFont typeface="Arial"/>
              <a:buChar char="•"/>
            </a:pPr>
            <a:r>
              <a:rPr lang="en-US" sz="3065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Choose your Subjects with your career plan in mind</a:t>
            </a:r>
          </a:p>
          <a:p>
            <a:pPr algn="just">
              <a:lnSpc>
                <a:spcPts val="4572"/>
              </a:lnSpc>
            </a:pPr>
            <a:r>
              <a:rPr lang="en-US" sz="3265" i="1" dirty="0">
                <a:solidFill>
                  <a:srgbClr val="FF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Being work ready means:</a:t>
            </a:r>
          </a:p>
          <a:p>
            <a:pPr marL="705086" lvl="1" indent="-352543" algn="just">
              <a:lnSpc>
                <a:spcPts val="4572"/>
              </a:lnSpc>
              <a:buFont typeface="Arial"/>
              <a:buChar char="•"/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Learning current business theory and practices</a:t>
            </a:r>
          </a:p>
          <a:p>
            <a:pPr marL="705086" lvl="1" indent="-352543" algn="just">
              <a:lnSpc>
                <a:spcPts val="4572"/>
              </a:lnSpc>
              <a:buFont typeface="Arial"/>
              <a:buChar char="•"/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Applying these at a domestic and global business community level</a:t>
            </a:r>
          </a:p>
          <a:p>
            <a:pPr marL="705086" lvl="1" indent="-352543" algn="just">
              <a:lnSpc>
                <a:spcPts val="4572"/>
              </a:lnSpc>
              <a:buFont typeface="Arial"/>
              <a:buChar char="•"/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Developing your skills in the practical application of these theories and       practices to real life business situations</a:t>
            </a:r>
          </a:p>
          <a:p>
            <a:pPr marL="705086" lvl="1" indent="-352543" algn="just">
              <a:lnSpc>
                <a:spcPts val="4572"/>
              </a:lnSpc>
              <a:buFont typeface="Arial"/>
              <a:buChar char="•"/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Developing both academic and business networks</a:t>
            </a:r>
          </a:p>
        </p:txBody>
      </p:sp>
      <p:sp>
        <p:nvSpPr>
          <p:cNvPr id="13" name="Freeform 13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9674158" cy="1128314"/>
            <a:chOff x="0" y="0"/>
            <a:chExt cx="6783468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83468" cy="791168"/>
            </a:xfrm>
            <a:custGeom>
              <a:avLst/>
              <a:gdLst/>
              <a:ahLst/>
              <a:cxnLst/>
              <a:rect l="l" t="t" r="r" b="b"/>
              <a:pathLst>
                <a:path w="6783468" h="791168">
                  <a:moveTo>
                    <a:pt x="203200" y="0"/>
                  </a:moveTo>
                  <a:lnTo>
                    <a:pt x="6580268" y="0"/>
                  </a:lnTo>
                  <a:lnTo>
                    <a:pt x="6783468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6529468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55502" y="3624087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655502" y="4741888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655502" y="5401878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655502" y="6535595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TextBox 12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Business Networks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56529" y="3511467"/>
            <a:ext cx="16293740" cy="741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2"/>
              </a:lnSpc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Developing a business network is essential in today’s business world to achieve a successful career</a:t>
            </a:r>
          </a:p>
          <a:p>
            <a:pPr algn="l">
              <a:lnSpc>
                <a:spcPts val="4572"/>
              </a:lnSpc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UBSS has an association with the Institute of Managers and Leaders (IML)</a:t>
            </a:r>
          </a:p>
          <a:p>
            <a:pPr algn="l">
              <a:lnSpc>
                <a:spcPts val="4572"/>
              </a:lnSpc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IML has a student membership program which provides a number of benefits to student members </a:t>
            </a:r>
          </a:p>
          <a:p>
            <a:pPr algn="l">
              <a:lnSpc>
                <a:spcPts val="4572"/>
              </a:lnSpc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The program provides student membership for a limited number of students </a:t>
            </a:r>
          </a:p>
          <a:p>
            <a:pPr marL="597139" lvl="1" indent="-298569" algn="l">
              <a:lnSpc>
                <a:spcPts val="4342"/>
              </a:lnSpc>
              <a:buFont typeface="Arial"/>
              <a:buChar char="•"/>
            </a:pPr>
            <a:r>
              <a:rPr lang="en-US" sz="2765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Use of nationally accredited post nominals, which can be used on your resume, communication materials</a:t>
            </a:r>
          </a:p>
          <a:p>
            <a:pPr marL="597139" lvl="1" indent="-298569" algn="l">
              <a:lnSpc>
                <a:spcPts val="4342"/>
              </a:lnSpc>
              <a:buFont typeface="Arial"/>
              <a:buChar char="•"/>
            </a:pPr>
            <a:r>
              <a:rPr lang="en-US" sz="2765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Access to the IML Internship program</a:t>
            </a:r>
          </a:p>
          <a:p>
            <a:pPr marL="597139" lvl="1" indent="-298569" algn="l">
              <a:lnSpc>
                <a:spcPts val="4342"/>
              </a:lnSpc>
              <a:buFont typeface="Arial"/>
              <a:buChar char="•"/>
            </a:pPr>
            <a:r>
              <a:rPr lang="en-US" sz="2765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Young Leaders Recognition program</a:t>
            </a:r>
          </a:p>
          <a:p>
            <a:pPr marL="597139" lvl="1" indent="-298569" algn="l">
              <a:lnSpc>
                <a:spcPts val="4342"/>
              </a:lnSpc>
              <a:buFont typeface="Arial"/>
              <a:buChar char="•"/>
            </a:pPr>
            <a:r>
              <a:rPr lang="en-US" sz="2765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AIM Leadership matters program on-line </a:t>
            </a:r>
          </a:p>
          <a:p>
            <a:pPr algn="l">
              <a:lnSpc>
                <a:spcPts val="4572"/>
              </a:lnSpc>
            </a:pPr>
            <a:endParaRPr lang="en-US" sz="2765" dirty="0">
              <a:solidFill>
                <a:srgbClr val="000000"/>
              </a:solidFill>
              <a:latin typeface="Open Sauce Italics"/>
              <a:ea typeface="Open Sauce Italics"/>
              <a:cs typeface="Open Sauce Italics"/>
              <a:sym typeface="Open Sauce Italics"/>
            </a:endParaRPr>
          </a:p>
          <a:p>
            <a:pPr algn="l">
              <a:lnSpc>
                <a:spcPts val="4572"/>
              </a:lnSpc>
            </a:pPr>
            <a:endParaRPr lang="en-US" sz="2765" dirty="0">
              <a:solidFill>
                <a:srgbClr val="000000"/>
              </a:solidFill>
              <a:latin typeface="Open Sauce Italics"/>
              <a:ea typeface="Open Sauce Italics"/>
              <a:cs typeface="Open Sauce Italics"/>
              <a:sym typeface="Open Sauce Itali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Freeform 15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9674158" cy="1128314"/>
            <a:chOff x="0" y="0"/>
            <a:chExt cx="6783468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83468" cy="791168"/>
            </a:xfrm>
            <a:custGeom>
              <a:avLst/>
              <a:gdLst/>
              <a:ahLst/>
              <a:cxnLst/>
              <a:rect l="l" t="t" r="r" b="b"/>
              <a:pathLst>
                <a:path w="6783468" h="791168">
                  <a:moveTo>
                    <a:pt x="203200" y="0"/>
                  </a:moveTo>
                  <a:lnTo>
                    <a:pt x="6580268" y="0"/>
                  </a:lnTo>
                  <a:lnTo>
                    <a:pt x="6783468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6529468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12680" y="3624087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607002" y="4192906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TextBox 11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Business Networks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56529" y="3511467"/>
            <a:ext cx="16440313" cy="525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2"/>
              </a:lnSpc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UBSS also has an association with the Australian Computer Society (ACS)</a:t>
            </a:r>
          </a:p>
          <a:p>
            <a:pPr algn="l">
              <a:lnSpc>
                <a:spcPts val="4572"/>
              </a:lnSpc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ACS has a student membership program which provides a number of benefits to student members</a:t>
            </a:r>
          </a:p>
          <a:p>
            <a:pPr marL="705086" lvl="1" indent="-352543" algn="l">
              <a:lnSpc>
                <a:spcPts val="4572"/>
              </a:lnSpc>
              <a:buFont typeface="Arial"/>
              <a:buChar char="•"/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Access to the materials on the ACS Website </a:t>
            </a:r>
          </a:p>
          <a:p>
            <a:pPr marL="705086" lvl="1" indent="-352543" algn="l">
              <a:lnSpc>
                <a:spcPts val="4572"/>
              </a:lnSpc>
              <a:buFont typeface="Arial"/>
              <a:buChar char="•"/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Invitation to networking events</a:t>
            </a:r>
          </a:p>
          <a:p>
            <a:pPr algn="l">
              <a:lnSpc>
                <a:spcPts val="4572"/>
              </a:lnSpc>
            </a:pPr>
            <a:endParaRPr lang="en-US" sz="3265" dirty="0">
              <a:solidFill>
                <a:srgbClr val="000000"/>
              </a:solidFill>
              <a:latin typeface="Open Sauce" panose="020B0604020202020204" charset="0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4572"/>
              </a:lnSpc>
            </a:pP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Free Student Memberships are available to </a:t>
            </a:r>
            <a:r>
              <a:rPr lang="en-US" sz="3265" b="1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all</a:t>
            </a:r>
            <a:r>
              <a:rPr lang="en-US" sz="326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 UBSS students</a:t>
            </a:r>
          </a:p>
          <a:p>
            <a:pPr algn="l">
              <a:lnSpc>
                <a:spcPts val="4572"/>
              </a:lnSpc>
            </a:pPr>
            <a:endParaRPr lang="en-US" sz="3265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4572"/>
              </a:lnSpc>
            </a:pPr>
            <a:endParaRPr lang="en-US" sz="3265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2869901" cy="1128314"/>
            <a:chOff x="0" y="0"/>
            <a:chExt cx="9024306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24307" cy="791168"/>
            </a:xfrm>
            <a:custGeom>
              <a:avLst/>
              <a:gdLst/>
              <a:ahLst/>
              <a:cxnLst/>
              <a:rect l="l" t="t" r="r" b="b"/>
              <a:pathLst>
                <a:path w="9024307" h="791168">
                  <a:moveTo>
                    <a:pt x="203200" y="0"/>
                  </a:moveTo>
                  <a:lnTo>
                    <a:pt x="8821107" y="0"/>
                  </a:lnTo>
                  <a:lnTo>
                    <a:pt x="9024307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8770306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328437" y="3882950"/>
            <a:ext cx="3797618" cy="2017808"/>
          </a:xfrm>
          <a:custGeom>
            <a:avLst/>
            <a:gdLst/>
            <a:ahLst/>
            <a:cxnLst/>
            <a:rect l="l" t="t" r="r" b="b"/>
            <a:pathLst>
              <a:path w="3797618" h="2017808">
                <a:moveTo>
                  <a:pt x="0" y="0"/>
                </a:moveTo>
                <a:lnTo>
                  <a:pt x="3797618" y="0"/>
                </a:lnTo>
                <a:lnTo>
                  <a:pt x="3797618" y="2017808"/>
                </a:lnTo>
                <a:lnTo>
                  <a:pt x="0" y="20178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03" r="-603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10301285" y="3882950"/>
            <a:ext cx="3776646" cy="2017808"/>
          </a:xfrm>
          <a:custGeom>
            <a:avLst/>
            <a:gdLst/>
            <a:ahLst/>
            <a:cxnLst/>
            <a:rect l="l" t="t" r="r" b="b"/>
            <a:pathLst>
              <a:path w="3776646" h="2017808">
                <a:moveTo>
                  <a:pt x="0" y="0"/>
                </a:moveTo>
                <a:lnTo>
                  <a:pt x="3776646" y="0"/>
                </a:lnTo>
                <a:lnTo>
                  <a:pt x="3776646" y="2017808"/>
                </a:lnTo>
                <a:lnTo>
                  <a:pt x="0" y="20178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9" r="-8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4358578" y="6634183"/>
            <a:ext cx="3767477" cy="2034255"/>
          </a:xfrm>
          <a:custGeom>
            <a:avLst/>
            <a:gdLst/>
            <a:ahLst/>
            <a:cxnLst/>
            <a:rect l="l" t="t" r="r" b="b"/>
            <a:pathLst>
              <a:path w="3767477" h="2034255">
                <a:moveTo>
                  <a:pt x="0" y="0"/>
                </a:moveTo>
                <a:lnTo>
                  <a:pt x="3767477" y="0"/>
                </a:lnTo>
                <a:lnTo>
                  <a:pt x="3767477" y="2034255"/>
                </a:lnTo>
                <a:lnTo>
                  <a:pt x="0" y="20342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10544419" y="6634183"/>
            <a:ext cx="3290377" cy="1943883"/>
          </a:xfrm>
          <a:custGeom>
            <a:avLst/>
            <a:gdLst/>
            <a:ahLst/>
            <a:cxnLst/>
            <a:rect l="l" t="t" r="r" b="b"/>
            <a:pathLst>
              <a:path w="3290377" h="1943883">
                <a:moveTo>
                  <a:pt x="0" y="0"/>
                </a:moveTo>
                <a:lnTo>
                  <a:pt x="3290377" y="0"/>
                </a:lnTo>
                <a:lnTo>
                  <a:pt x="3290377" y="1943883"/>
                </a:lnTo>
                <a:lnTo>
                  <a:pt x="0" y="1943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38" r="-63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TextBox 12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Professional Accreditations 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3792163" cy="1128314"/>
            <a:chOff x="0" y="0"/>
            <a:chExt cx="9670991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670991" cy="791168"/>
            </a:xfrm>
            <a:custGeom>
              <a:avLst/>
              <a:gdLst/>
              <a:ahLst/>
              <a:cxnLst/>
              <a:rect l="l" t="t" r="r" b="b"/>
              <a:pathLst>
                <a:path w="9670991" h="791168">
                  <a:moveTo>
                    <a:pt x="203200" y="0"/>
                  </a:moveTo>
                  <a:lnTo>
                    <a:pt x="9467791" y="0"/>
                  </a:lnTo>
                  <a:lnTo>
                    <a:pt x="9670991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416991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Capstone – Experiential Learning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 dirty="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4016300"/>
            <a:ext cx="16088898" cy="533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9"/>
              </a:lnSpc>
            </a:pPr>
            <a:r>
              <a:rPr lang="en-US" sz="298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The Business Simulation Game (BSG) is used as a focal point to develop real life work scenarios</a:t>
            </a:r>
          </a:p>
          <a:p>
            <a:pPr algn="l">
              <a:lnSpc>
                <a:spcPts val="4179"/>
              </a:lnSpc>
            </a:pPr>
            <a:r>
              <a:rPr lang="en-US" sz="298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You must pass this final year subject to obtain your Degree</a:t>
            </a:r>
          </a:p>
          <a:p>
            <a:pPr algn="l">
              <a:lnSpc>
                <a:spcPts val="4179"/>
              </a:lnSpc>
            </a:pPr>
            <a:r>
              <a:rPr lang="en-US" sz="298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The teams are required to present an overview of the organisation's performance in the BSG</a:t>
            </a:r>
          </a:p>
          <a:p>
            <a:pPr algn="l">
              <a:lnSpc>
                <a:spcPts val="4179"/>
              </a:lnSpc>
            </a:pPr>
            <a:r>
              <a:rPr lang="en-US" sz="298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Presentations are done in a Board Room environment to lecturers and externals who have both extensive academic and commercial experience</a:t>
            </a:r>
          </a:p>
          <a:p>
            <a:pPr algn="l">
              <a:lnSpc>
                <a:spcPts val="4179"/>
              </a:lnSpc>
            </a:pPr>
            <a:r>
              <a:rPr lang="en-US" sz="2985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Students are challenged and coached on dealing with real life scenarios across a number of critical business operations and functions</a:t>
            </a:r>
          </a:p>
          <a:p>
            <a:pPr algn="l">
              <a:lnSpc>
                <a:spcPts val="4179"/>
              </a:lnSpc>
            </a:pPr>
            <a:endParaRPr lang="en-US" sz="2985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30340" y="4121075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430340" y="5143500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430340" y="5703479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430340" y="6726029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>
            <a:off x="430340" y="7748580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Freeform 15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6" name="Freeform 16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-530158" y="2106928"/>
            <a:ext cx="9159520" cy="869373"/>
            <a:chOff x="0" y="0"/>
            <a:chExt cx="6422607" cy="609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22607" cy="609600"/>
            </a:xfrm>
            <a:custGeom>
              <a:avLst/>
              <a:gdLst/>
              <a:ahLst/>
              <a:cxnLst/>
              <a:rect l="l" t="t" r="r" b="b"/>
              <a:pathLst>
                <a:path w="6422607" h="609600">
                  <a:moveTo>
                    <a:pt x="203200" y="0"/>
                  </a:moveTo>
                  <a:lnTo>
                    <a:pt x="6219407" y="0"/>
                  </a:lnTo>
                  <a:lnTo>
                    <a:pt x="642260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19050"/>
              <a:ext cx="6168607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83101" y="2047905"/>
            <a:ext cx="6261904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Today’s Topics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3749600"/>
            <a:ext cx="15712406" cy="5486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Overview</a:t>
            </a:r>
          </a:p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Commitments</a:t>
            </a:r>
          </a:p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The Bachelor of Accounting and Bachelor of Business Programs</a:t>
            </a:r>
          </a:p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Choosing your Subjects</a:t>
            </a:r>
          </a:p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Subject Exemptions</a:t>
            </a:r>
          </a:p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Our objective – to assist you in being “work ready”</a:t>
            </a:r>
          </a:p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Capstone</a:t>
            </a:r>
          </a:p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Academic Integrity </a:t>
            </a:r>
          </a:p>
          <a:p>
            <a:pPr algn="l">
              <a:lnSpc>
                <a:spcPts val="4778"/>
              </a:lnSpc>
            </a:pPr>
            <a:endParaRPr lang="en-US" sz="3413" dirty="0">
              <a:solidFill>
                <a:srgbClr val="000000"/>
              </a:solidFill>
              <a:latin typeface="Open Sauce" panose="020B0604020202020204" charset="0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9379609" cy="1128314"/>
            <a:chOff x="0" y="0"/>
            <a:chExt cx="6576932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76932" cy="791168"/>
            </a:xfrm>
            <a:custGeom>
              <a:avLst/>
              <a:gdLst/>
              <a:ahLst/>
              <a:cxnLst/>
              <a:rect l="l" t="t" r="r" b="b"/>
              <a:pathLst>
                <a:path w="6576932" h="791168">
                  <a:moveTo>
                    <a:pt x="203200" y="0"/>
                  </a:moveTo>
                  <a:lnTo>
                    <a:pt x="6373732" y="0"/>
                  </a:lnTo>
                  <a:lnTo>
                    <a:pt x="6576932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6322932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93883" y="6918079"/>
            <a:ext cx="6020749" cy="2340221"/>
          </a:xfrm>
          <a:custGeom>
            <a:avLst/>
            <a:gdLst/>
            <a:ahLst/>
            <a:cxnLst/>
            <a:rect l="l" t="t" r="r" b="b"/>
            <a:pathLst>
              <a:path w="6020749" h="2340221">
                <a:moveTo>
                  <a:pt x="0" y="0"/>
                </a:moveTo>
                <a:lnTo>
                  <a:pt x="6020749" y="0"/>
                </a:lnTo>
                <a:lnTo>
                  <a:pt x="6020749" y="2340221"/>
                </a:lnTo>
                <a:lnTo>
                  <a:pt x="0" y="23402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99" r="-69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TextBox 10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Academic Integrity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3568617"/>
            <a:ext cx="16741106" cy="316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 dirty="0">
                <a:solidFill>
                  <a:srgbClr val="000000"/>
                </a:solidFill>
                <a:latin typeface="Open Sauce" panose="020B0604020202020204" charset="0"/>
                <a:ea typeface="Canva Sans Bold"/>
                <a:cs typeface="Canva Sans Bold"/>
                <a:sym typeface="Canva Sans Bold"/>
              </a:rPr>
              <a:t>Academic Integrity is valued at UBSS.</a:t>
            </a:r>
          </a:p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Open Sauce" panose="020B0604020202020204" charset="0"/>
                <a:ea typeface="Canva Sans"/>
                <a:cs typeface="Canva Sans"/>
                <a:sym typeface="Canva Sans"/>
              </a:rPr>
              <a:t>Academic misconduct at UBSS is overseen by the </a:t>
            </a:r>
            <a:r>
              <a:rPr lang="en-US" sz="2600" b="1" dirty="0">
                <a:solidFill>
                  <a:srgbClr val="000000"/>
                </a:solidFill>
                <a:latin typeface="Open Sauce" panose="020B0604020202020204" charset="0"/>
                <a:ea typeface="Canva Sans Bold"/>
                <a:cs typeface="Canva Sans Bold"/>
                <a:sym typeface="Canva Sans Bold"/>
              </a:rPr>
              <a:t>ACADEMIC INTEGRITY COMMITTEE</a:t>
            </a:r>
            <a:r>
              <a:rPr lang="en-US" sz="2600" b="1" dirty="0">
                <a:solidFill>
                  <a:srgbClr val="000000"/>
                </a:solidFill>
                <a:latin typeface="Open Sauce" panose="020B0604020202020204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Open Sauce" panose="020B0604020202020204" charset="0"/>
                <a:ea typeface="Canva Sans"/>
                <a:cs typeface="Canva Sans"/>
                <a:sym typeface="Canva Sans"/>
              </a:rPr>
              <a:t>that will apply penalties and sanctions for misbehavior.</a:t>
            </a:r>
          </a:p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Open Sauce" panose="020B0604020202020204" charset="0"/>
                <a:ea typeface="Canva Sans"/>
                <a:cs typeface="Canva Sans"/>
                <a:sym typeface="Canva Sans"/>
              </a:rPr>
              <a:t>Please ensure you are familiar with the </a:t>
            </a:r>
            <a:r>
              <a:rPr lang="en-US" sz="2600" b="1" dirty="0">
                <a:solidFill>
                  <a:srgbClr val="000000"/>
                </a:solidFill>
                <a:latin typeface="Open Sauce" panose="020B0604020202020204" charset="0"/>
                <a:ea typeface="Canva Sans Bold"/>
                <a:cs typeface="Canva Sans Bold"/>
                <a:sym typeface="Canva Sans Bold"/>
              </a:rPr>
              <a:t>ACADEMIC MISCONDUCT POLICY</a:t>
            </a:r>
            <a:r>
              <a:rPr lang="en-US" sz="2600" b="1" dirty="0">
                <a:solidFill>
                  <a:srgbClr val="000000"/>
                </a:solidFill>
                <a:latin typeface="Open Sauce" panose="020B0604020202020204" charset="0"/>
                <a:ea typeface="Canva Sans"/>
                <a:cs typeface="Canva Sans"/>
                <a:sym typeface="Canva Sans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Open Sauce" panose="020B0604020202020204" charset="0"/>
                <a:ea typeface="Canva Sans"/>
                <a:cs typeface="Canva Sans"/>
                <a:sym typeface="Canva Sans"/>
              </a:rPr>
              <a:t>located on the UBSS website: </a:t>
            </a:r>
          </a:p>
          <a:p>
            <a:pPr algn="l">
              <a:lnSpc>
                <a:spcPts val="3080"/>
              </a:lnSpc>
            </a:pPr>
            <a:r>
              <a:rPr lang="en-US" sz="2200" u="sng" dirty="0">
                <a:solidFill>
                  <a:srgbClr val="354CB6"/>
                </a:solidFill>
                <a:latin typeface="Open Sauce" panose="020B0604020202020204" charset="0"/>
                <a:ea typeface="Canva Sans Bold"/>
                <a:cs typeface="Canva Sans Bold"/>
                <a:sym typeface="Canva Sans Bold"/>
              </a:rPr>
              <a:t>https://www.ubss.edu.au/policies-and-procedures </a:t>
            </a:r>
          </a:p>
          <a:p>
            <a:pPr algn="l">
              <a:lnSpc>
                <a:spcPts val="3640"/>
              </a:lnSpc>
            </a:pPr>
            <a:endParaRPr lang="en-US" sz="2200" u="sng" dirty="0">
              <a:solidFill>
                <a:srgbClr val="354CB6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39391" y="7650837"/>
            <a:ext cx="4446343" cy="124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39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These are some forms of Academic Misconduct</a:t>
            </a:r>
          </a:p>
          <a:p>
            <a:pPr algn="l">
              <a:lnSpc>
                <a:spcPts val="3358"/>
              </a:lnSpc>
            </a:pPr>
            <a:endParaRPr lang="en-US" sz="2398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C68CE16-4DD5-D6D2-2288-6AA0C25C5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1045" y="5691140"/>
            <a:ext cx="6499126" cy="42371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897324" y="2627626"/>
            <a:ext cx="457946" cy="371509"/>
          </a:xfrm>
          <a:custGeom>
            <a:avLst/>
            <a:gdLst/>
            <a:ahLst/>
            <a:cxnLst/>
            <a:rect l="l" t="t" r="r" b="b"/>
            <a:pathLst>
              <a:path w="457946" h="371509">
                <a:moveTo>
                  <a:pt x="0" y="0"/>
                </a:moveTo>
                <a:lnTo>
                  <a:pt x="457946" y="0"/>
                </a:lnTo>
                <a:lnTo>
                  <a:pt x="457946" y="371509"/>
                </a:lnTo>
                <a:lnTo>
                  <a:pt x="0" y="371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897324" y="3190931"/>
            <a:ext cx="457946" cy="371509"/>
          </a:xfrm>
          <a:custGeom>
            <a:avLst/>
            <a:gdLst/>
            <a:ahLst/>
            <a:cxnLst/>
            <a:rect l="l" t="t" r="r" b="b"/>
            <a:pathLst>
              <a:path w="457946" h="371509">
                <a:moveTo>
                  <a:pt x="0" y="0"/>
                </a:moveTo>
                <a:lnTo>
                  <a:pt x="457946" y="0"/>
                </a:lnTo>
                <a:lnTo>
                  <a:pt x="457946" y="371509"/>
                </a:lnTo>
                <a:lnTo>
                  <a:pt x="0" y="371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>
            <a:off x="395347" y="4776537"/>
            <a:ext cx="17497307" cy="4974415"/>
          </a:xfrm>
          <a:custGeom>
            <a:avLst/>
            <a:gdLst/>
            <a:ahLst/>
            <a:cxnLst/>
            <a:rect l="l" t="t" r="r" b="b"/>
            <a:pathLst>
              <a:path w="17497307" h="4974415">
                <a:moveTo>
                  <a:pt x="0" y="0"/>
                </a:moveTo>
                <a:lnTo>
                  <a:pt x="17497306" y="0"/>
                </a:lnTo>
                <a:lnTo>
                  <a:pt x="17497306" y="4974415"/>
                </a:lnTo>
                <a:lnTo>
                  <a:pt x="0" y="49744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TextBox 8"/>
          <p:cNvSpPr txBox="1"/>
          <p:nvPr/>
        </p:nvSpPr>
        <p:spPr>
          <a:xfrm>
            <a:off x="1540377" y="2573825"/>
            <a:ext cx="16569080" cy="154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4"/>
              </a:lnSpc>
            </a:pPr>
            <a:r>
              <a:rPr lang="en-US" sz="3465" spc="-6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Plagiarism in assessments will be managed by lecturers by checks with Turnitin. </a:t>
            </a:r>
          </a:p>
          <a:p>
            <a:pPr algn="just">
              <a:lnSpc>
                <a:spcPts val="4054"/>
              </a:lnSpc>
            </a:pPr>
            <a:r>
              <a:rPr lang="en-US" sz="3465" spc="-6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Turnitin also reviews potential instances of AI.</a:t>
            </a:r>
          </a:p>
          <a:p>
            <a:pPr algn="just">
              <a:lnSpc>
                <a:spcPts val="4054"/>
              </a:lnSpc>
            </a:pPr>
            <a:endParaRPr lang="en-US" sz="3465" spc="-69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19341" y="4139530"/>
            <a:ext cx="5849317" cy="313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4"/>
              </a:lnSpc>
              <a:spcBef>
                <a:spcPct val="0"/>
              </a:spcBef>
            </a:pPr>
            <a:r>
              <a:rPr lang="en-US" sz="2200" spc="-44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PENALTIES WILL BE APPLIED AS FOLLOWS: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14505699" cy="1128314"/>
            <a:chOff x="0" y="0"/>
            <a:chExt cx="10171319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71319" cy="791168"/>
            </a:xfrm>
            <a:custGeom>
              <a:avLst/>
              <a:gdLst/>
              <a:ahLst/>
              <a:cxnLst/>
              <a:rect l="l" t="t" r="r" b="b"/>
              <a:pathLst>
                <a:path w="10171319" h="791168">
                  <a:moveTo>
                    <a:pt x="203200" y="0"/>
                  </a:moveTo>
                  <a:lnTo>
                    <a:pt x="9968119" y="0"/>
                  </a:lnTo>
                  <a:lnTo>
                    <a:pt x="10171319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9917319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879625" y="2107431"/>
            <a:ext cx="15578714" cy="1969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4"/>
              </a:lnSpc>
            </a:pPr>
            <a:r>
              <a:rPr lang="en-US" sz="5645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Word documents - digital footprints</a:t>
            </a:r>
          </a:p>
          <a:p>
            <a:pPr algn="ctr">
              <a:lnSpc>
                <a:spcPts val="7904"/>
              </a:lnSpc>
            </a:pPr>
            <a:endParaRPr lang="en-US" sz="5645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07379" y="3893428"/>
            <a:ext cx="15473243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77"/>
              </a:lnSpc>
              <a:spcBef>
                <a:spcPct val="0"/>
              </a:spcBef>
            </a:pPr>
            <a:r>
              <a:rPr lang="en-US" sz="3313" spc="-66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Word documents have a feature which highlights various features of the document including: </a:t>
            </a:r>
          </a:p>
          <a:p>
            <a:pPr algn="l">
              <a:lnSpc>
                <a:spcPts val="3877"/>
              </a:lnSpc>
              <a:spcBef>
                <a:spcPct val="0"/>
              </a:spcBef>
            </a:pPr>
            <a:endParaRPr lang="en-US" sz="3313" spc="-66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715483" lvl="1" indent="-357742" algn="l">
              <a:lnSpc>
                <a:spcPts val="3877"/>
              </a:lnSpc>
              <a:buFont typeface="Arial"/>
              <a:buChar char="•"/>
            </a:pPr>
            <a:r>
              <a:rPr lang="en-US" sz="3313" spc="-66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The author </a:t>
            </a:r>
          </a:p>
          <a:p>
            <a:pPr marL="715483" lvl="1" indent="-357742" algn="l">
              <a:lnSpc>
                <a:spcPts val="3877"/>
              </a:lnSpc>
              <a:buFont typeface="Arial"/>
              <a:buChar char="•"/>
            </a:pPr>
            <a:r>
              <a:rPr lang="en-US" sz="3313" spc="-66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The time of the last update </a:t>
            </a:r>
          </a:p>
          <a:p>
            <a:pPr marL="715483" lvl="1" indent="-357742" algn="l">
              <a:lnSpc>
                <a:spcPts val="3877"/>
              </a:lnSpc>
              <a:buFont typeface="Arial"/>
              <a:buChar char="•"/>
            </a:pPr>
            <a:r>
              <a:rPr lang="en-US" sz="3313" spc="-66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The time taken to complete the document</a:t>
            </a:r>
          </a:p>
          <a:p>
            <a:pPr marL="715483" lvl="1" indent="-357742" algn="just">
              <a:lnSpc>
                <a:spcPts val="3877"/>
              </a:lnSpc>
              <a:buFont typeface="Arial"/>
              <a:buChar char="•"/>
            </a:pPr>
            <a:r>
              <a:rPr lang="en-US" sz="3313" spc="-66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The last, in particular, can identify the amount of time to complete the assessment </a:t>
            </a:r>
          </a:p>
          <a:p>
            <a:pPr marL="715483" lvl="1" indent="-357742" algn="just">
              <a:lnSpc>
                <a:spcPts val="3877"/>
              </a:lnSpc>
              <a:buFont typeface="Arial"/>
              <a:buChar char="•"/>
            </a:pPr>
            <a:r>
              <a:rPr lang="en-US" sz="3313" spc="-66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If the time is relatively quick in relation to the expected, then it implies possibly “</a:t>
            </a:r>
            <a:r>
              <a:rPr lang="en-US" sz="3313" i="1" spc="-66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cut and paste</a:t>
            </a:r>
            <a:r>
              <a:rPr lang="en-US" sz="3313" spc="-66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” answer was used</a:t>
            </a:r>
          </a:p>
        </p:txBody>
      </p:sp>
      <p:sp>
        <p:nvSpPr>
          <p:cNvPr id="10" name="Freeform 10"/>
          <p:cNvSpPr/>
          <p:nvPr/>
        </p:nvSpPr>
        <p:spPr>
          <a:xfrm>
            <a:off x="799727" y="3958223"/>
            <a:ext cx="457946" cy="371509"/>
          </a:xfrm>
          <a:custGeom>
            <a:avLst/>
            <a:gdLst/>
            <a:ahLst/>
            <a:cxnLst/>
            <a:rect l="l" t="t" r="r" b="b"/>
            <a:pathLst>
              <a:path w="457946" h="371509">
                <a:moveTo>
                  <a:pt x="0" y="0"/>
                </a:moveTo>
                <a:lnTo>
                  <a:pt x="457946" y="0"/>
                </a:lnTo>
                <a:lnTo>
                  <a:pt x="457946" y="371509"/>
                </a:lnTo>
                <a:lnTo>
                  <a:pt x="0" y="371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1973578"/>
            <a:ext cx="15229247" cy="1128314"/>
            <a:chOff x="0" y="0"/>
            <a:chExt cx="10678667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78667" cy="791168"/>
            </a:xfrm>
            <a:custGeom>
              <a:avLst/>
              <a:gdLst/>
              <a:ahLst/>
              <a:cxnLst/>
              <a:rect l="l" t="t" r="r" b="b"/>
              <a:pathLst>
                <a:path w="10678667" h="791168">
                  <a:moveTo>
                    <a:pt x="203200" y="0"/>
                  </a:moveTo>
                  <a:lnTo>
                    <a:pt x="10475467" y="0"/>
                  </a:lnTo>
                  <a:lnTo>
                    <a:pt x="10678667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10424667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370715" y="3500412"/>
            <a:ext cx="11135739" cy="6258902"/>
          </a:xfrm>
          <a:custGeom>
            <a:avLst/>
            <a:gdLst/>
            <a:ahLst/>
            <a:cxnLst/>
            <a:rect l="l" t="t" r="r" b="b"/>
            <a:pathLst>
              <a:path w="11135739" h="6258902">
                <a:moveTo>
                  <a:pt x="0" y="0"/>
                </a:moveTo>
                <a:lnTo>
                  <a:pt x="11135739" y="0"/>
                </a:lnTo>
                <a:lnTo>
                  <a:pt x="11135739" y="6258901"/>
                </a:lnTo>
                <a:lnTo>
                  <a:pt x="0" y="62589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TextBox 9"/>
          <p:cNvSpPr txBox="1"/>
          <p:nvPr/>
        </p:nvSpPr>
        <p:spPr>
          <a:xfrm>
            <a:off x="-879625" y="2059806"/>
            <a:ext cx="15578714" cy="1969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4"/>
              </a:lnSpc>
            </a:pPr>
            <a:r>
              <a:rPr lang="en-US" sz="5645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Digital footprints in Word documents</a:t>
            </a:r>
          </a:p>
          <a:p>
            <a:pPr algn="ctr">
              <a:lnSpc>
                <a:spcPts val="7904"/>
              </a:lnSpc>
            </a:pPr>
            <a:endParaRPr lang="en-US" sz="5645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4" name="Group 4"/>
          <p:cNvGrpSpPr/>
          <p:nvPr/>
        </p:nvGrpSpPr>
        <p:grpSpPr>
          <a:xfrm>
            <a:off x="-530158" y="1973578"/>
            <a:ext cx="8062035" cy="1128314"/>
            <a:chOff x="0" y="0"/>
            <a:chExt cx="5653056" cy="7911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53056" cy="791168"/>
            </a:xfrm>
            <a:custGeom>
              <a:avLst/>
              <a:gdLst/>
              <a:ahLst/>
              <a:cxnLst/>
              <a:rect l="l" t="t" r="r" b="b"/>
              <a:pathLst>
                <a:path w="5653056" h="791168">
                  <a:moveTo>
                    <a:pt x="203200" y="0"/>
                  </a:moveTo>
                  <a:lnTo>
                    <a:pt x="5449856" y="0"/>
                  </a:lnTo>
                  <a:lnTo>
                    <a:pt x="5653056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7000" y="19050"/>
              <a:ext cx="5399056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54643" y="1992495"/>
            <a:ext cx="15578714" cy="197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04"/>
              </a:lnSpc>
            </a:pPr>
            <a:r>
              <a:rPr lang="en-US" sz="5645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Online quizzes </a:t>
            </a:r>
          </a:p>
          <a:p>
            <a:pPr algn="l">
              <a:lnSpc>
                <a:spcPts val="7904"/>
              </a:lnSpc>
            </a:pPr>
            <a:endParaRPr lang="en-US" sz="5645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80234" y="4058889"/>
            <a:ext cx="15660873" cy="4255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Assessment quizzes completed on Moodle provide two areas which are used by lecturers to detect academic misconduct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A link to Turnitin for similarity 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A report on the response history on each question for each student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The lecturers use this to monitor the time taken to complete each question and the quiz in total 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4" name="Group 4"/>
          <p:cNvGrpSpPr/>
          <p:nvPr/>
        </p:nvGrpSpPr>
        <p:grpSpPr>
          <a:xfrm>
            <a:off x="-530158" y="1906761"/>
            <a:ext cx="13800906" cy="1128314"/>
            <a:chOff x="0" y="0"/>
            <a:chExt cx="9677122" cy="7911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677122" cy="791168"/>
            </a:xfrm>
            <a:custGeom>
              <a:avLst/>
              <a:gdLst/>
              <a:ahLst/>
              <a:cxnLst/>
              <a:rect l="l" t="t" r="r" b="b"/>
              <a:pathLst>
                <a:path w="9677122" h="791168">
                  <a:moveTo>
                    <a:pt x="203200" y="0"/>
                  </a:moveTo>
                  <a:lnTo>
                    <a:pt x="9473922" y="0"/>
                  </a:lnTo>
                  <a:lnTo>
                    <a:pt x="9677122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7000" y="19050"/>
              <a:ext cx="9423122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54643" y="3331591"/>
            <a:ext cx="15128111" cy="6720565"/>
          </a:xfrm>
          <a:custGeom>
            <a:avLst/>
            <a:gdLst/>
            <a:ahLst/>
            <a:cxnLst/>
            <a:rect l="l" t="t" r="r" b="b"/>
            <a:pathLst>
              <a:path w="15128111" h="6720565">
                <a:moveTo>
                  <a:pt x="0" y="0"/>
                </a:moveTo>
                <a:lnTo>
                  <a:pt x="15128111" y="0"/>
                </a:lnTo>
                <a:lnTo>
                  <a:pt x="15128111" y="6720565"/>
                </a:lnTo>
                <a:lnTo>
                  <a:pt x="0" y="67205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1" r="-29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TextBox 8"/>
          <p:cNvSpPr txBox="1"/>
          <p:nvPr/>
        </p:nvSpPr>
        <p:spPr>
          <a:xfrm>
            <a:off x="1354643" y="1897103"/>
            <a:ext cx="15578714" cy="197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04"/>
              </a:lnSpc>
            </a:pPr>
            <a:r>
              <a:rPr lang="en-US" sz="5645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Quizzes - monitoring information </a:t>
            </a:r>
          </a:p>
          <a:p>
            <a:pPr algn="l">
              <a:lnSpc>
                <a:spcPts val="7904"/>
              </a:lnSpc>
            </a:pPr>
            <a:endParaRPr lang="en-US" sz="5645" dirty="0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232931"/>
            <a:ext cx="16415931" cy="1128314"/>
            <a:chOff x="0" y="0"/>
            <a:chExt cx="11510763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10763" cy="791168"/>
            </a:xfrm>
            <a:custGeom>
              <a:avLst/>
              <a:gdLst/>
              <a:ahLst/>
              <a:cxnLst/>
              <a:rect l="l" t="t" r="r" b="b"/>
              <a:pathLst>
                <a:path w="11510763" h="791168">
                  <a:moveTo>
                    <a:pt x="203200" y="0"/>
                  </a:moveTo>
                  <a:lnTo>
                    <a:pt x="11307563" y="0"/>
                  </a:lnTo>
                  <a:lnTo>
                    <a:pt x="11510763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11256763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62393" y="2318523"/>
            <a:ext cx="15578714" cy="197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04"/>
              </a:lnSpc>
            </a:pPr>
            <a:r>
              <a:rPr lang="en-US" sz="5645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Online assessment – digital recognition</a:t>
            </a:r>
          </a:p>
          <a:p>
            <a:pPr algn="l">
              <a:lnSpc>
                <a:spcPts val="7904"/>
              </a:lnSpc>
            </a:pPr>
            <a:endParaRPr lang="en-US" sz="5645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7878" y="3753948"/>
            <a:ext cx="15732243" cy="466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80" lvl="1" indent="-356240" algn="just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UBSS can identify the IP address being used by students completing assessments </a:t>
            </a:r>
          </a:p>
          <a:p>
            <a:pPr marL="712480" lvl="1" indent="-356240" algn="just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The IP address is unique to the computer access point on the internet</a:t>
            </a:r>
          </a:p>
          <a:p>
            <a:pPr marL="712480" lvl="1" indent="-356240" algn="just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If two students use the same computer at the same time, it can be proven that the students colluded on the assessment. </a:t>
            </a:r>
          </a:p>
          <a:p>
            <a:pPr marL="712480" lvl="1" indent="-356240" algn="just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This means that if other identification methods indicate that there is a potential collaboration between students, this is a potential issue of academic misconduct and penalties will apply.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289943"/>
            <a:ext cx="15127222" cy="1128314"/>
            <a:chOff x="0" y="0"/>
            <a:chExt cx="10607128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07128" cy="791168"/>
            </a:xfrm>
            <a:custGeom>
              <a:avLst/>
              <a:gdLst/>
              <a:ahLst/>
              <a:cxnLst/>
              <a:rect l="l" t="t" r="r" b="b"/>
              <a:pathLst>
                <a:path w="10607128" h="791168">
                  <a:moveTo>
                    <a:pt x="203200" y="0"/>
                  </a:moveTo>
                  <a:lnTo>
                    <a:pt x="10403928" y="0"/>
                  </a:lnTo>
                  <a:lnTo>
                    <a:pt x="10607128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10353128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31859" y="4001639"/>
            <a:ext cx="16475066" cy="4307701"/>
          </a:xfrm>
          <a:custGeom>
            <a:avLst/>
            <a:gdLst/>
            <a:ahLst/>
            <a:cxnLst/>
            <a:rect l="l" t="t" r="r" b="b"/>
            <a:pathLst>
              <a:path w="16475066" h="4307701">
                <a:moveTo>
                  <a:pt x="0" y="0"/>
                </a:moveTo>
                <a:lnTo>
                  <a:pt x="16475066" y="0"/>
                </a:lnTo>
                <a:lnTo>
                  <a:pt x="16475066" y="4307701"/>
                </a:lnTo>
                <a:lnTo>
                  <a:pt x="0" y="4307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TextBox 9"/>
          <p:cNvSpPr txBox="1"/>
          <p:nvPr/>
        </p:nvSpPr>
        <p:spPr>
          <a:xfrm>
            <a:off x="1354643" y="2175643"/>
            <a:ext cx="15578714" cy="197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04"/>
              </a:lnSpc>
            </a:pPr>
            <a:r>
              <a:rPr lang="en-US" sz="5645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Guidelines for online assessments:</a:t>
            </a:r>
          </a:p>
          <a:p>
            <a:pPr algn="l">
              <a:lnSpc>
                <a:spcPts val="7904"/>
              </a:lnSpc>
            </a:pPr>
            <a:endParaRPr lang="en-US" sz="5645">
              <a:solidFill>
                <a:srgbClr val="FFFF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850157" y="4603007"/>
            <a:ext cx="14759896" cy="2193473"/>
          </a:xfrm>
          <a:custGeom>
            <a:avLst/>
            <a:gdLst/>
            <a:ahLst/>
            <a:cxnLst/>
            <a:rect l="l" t="t" r="r" b="b"/>
            <a:pathLst>
              <a:path w="14759896" h="2193473">
                <a:moveTo>
                  <a:pt x="0" y="0"/>
                </a:moveTo>
                <a:lnTo>
                  <a:pt x="14759897" y="0"/>
                </a:lnTo>
                <a:lnTo>
                  <a:pt x="14759897" y="2193473"/>
                </a:lnTo>
                <a:lnTo>
                  <a:pt x="0" y="21934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6" name="Freeform 6"/>
          <p:cNvSpPr/>
          <p:nvPr/>
        </p:nvSpPr>
        <p:spPr>
          <a:xfrm>
            <a:off x="377364" y="6403232"/>
            <a:ext cx="12687115" cy="1417972"/>
          </a:xfrm>
          <a:custGeom>
            <a:avLst/>
            <a:gdLst/>
            <a:ahLst/>
            <a:cxnLst/>
            <a:rect l="l" t="t" r="r" b="b"/>
            <a:pathLst>
              <a:path w="12687115" h="1417972">
                <a:moveTo>
                  <a:pt x="0" y="0"/>
                </a:moveTo>
                <a:lnTo>
                  <a:pt x="12687115" y="0"/>
                </a:lnTo>
                <a:lnTo>
                  <a:pt x="12687115" y="1417972"/>
                </a:lnTo>
                <a:lnTo>
                  <a:pt x="0" y="14179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>
            <a:off x="8352177" y="6768637"/>
            <a:ext cx="8907123" cy="687162"/>
          </a:xfrm>
          <a:custGeom>
            <a:avLst/>
            <a:gdLst/>
            <a:ahLst/>
            <a:cxnLst/>
            <a:rect l="l" t="t" r="r" b="b"/>
            <a:pathLst>
              <a:path w="8907123" h="687162">
                <a:moveTo>
                  <a:pt x="0" y="0"/>
                </a:moveTo>
                <a:lnTo>
                  <a:pt x="8907123" y="0"/>
                </a:lnTo>
                <a:lnTo>
                  <a:pt x="8907123" y="687162"/>
                </a:lnTo>
                <a:lnTo>
                  <a:pt x="0" y="687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2412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>
            <a:off x="850157" y="7516870"/>
            <a:ext cx="7055840" cy="2351947"/>
          </a:xfrm>
          <a:custGeom>
            <a:avLst/>
            <a:gdLst/>
            <a:ahLst/>
            <a:cxnLst/>
            <a:rect l="l" t="t" r="r" b="b"/>
            <a:pathLst>
              <a:path w="7055840" h="2351947">
                <a:moveTo>
                  <a:pt x="0" y="0"/>
                </a:moveTo>
                <a:lnTo>
                  <a:pt x="7055840" y="0"/>
                </a:lnTo>
                <a:lnTo>
                  <a:pt x="7055840" y="2351947"/>
                </a:lnTo>
                <a:lnTo>
                  <a:pt x="0" y="23519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9" name="Group 9"/>
          <p:cNvGrpSpPr/>
          <p:nvPr/>
        </p:nvGrpSpPr>
        <p:grpSpPr>
          <a:xfrm>
            <a:off x="-647217" y="2266184"/>
            <a:ext cx="17463515" cy="1990061"/>
            <a:chOff x="0" y="0"/>
            <a:chExt cx="23284687" cy="265341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5204444" cy="1504419"/>
              <a:chOff x="0" y="0"/>
              <a:chExt cx="7995956" cy="79116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995956" cy="791168"/>
              </a:xfrm>
              <a:custGeom>
                <a:avLst/>
                <a:gdLst/>
                <a:ahLst/>
                <a:cxnLst/>
                <a:rect l="l" t="t" r="r" b="b"/>
                <a:pathLst>
                  <a:path w="7995956" h="791168">
                    <a:moveTo>
                      <a:pt x="203200" y="0"/>
                    </a:moveTo>
                    <a:lnTo>
                      <a:pt x="7792756" y="0"/>
                    </a:lnTo>
                    <a:lnTo>
                      <a:pt x="7995956" y="791168"/>
                    </a:lnTo>
                    <a:lnTo>
                      <a:pt x="0" y="79116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CA021A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27000" y="19050"/>
                <a:ext cx="7741956" cy="7721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74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513068" y="63323"/>
              <a:ext cx="20771618" cy="2590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904"/>
                </a:lnSpc>
              </a:pPr>
              <a:r>
                <a:rPr lang="en-US" sz="5645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Policies and Procedures</a:t>
              </a:r>
            </a:p>
            <a:p>
              <a:pPr algn="l">
                <a:lnSpc>
                  <a:spcPts val="7904"/>
                </a:lnSpc>
              </a:pPr>
              <a:endParaRPr lang="en-US" sz="5645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3547638"/>
            <a:ext cx="10821153" cy="136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can find all UBSS Policies and Procedures on our website.</a:t>
            </a:r>
          </a:p>
          <a:p>
            <a:pPr algn="l">
              <a:lnSpc>
                <a:spcPts val="3620"/>
              </a:lnSpc>
            </a:pPr>
            <a:r>
              <a:rPr lang="en-US" sz="2586" u="sng">
                <a:solidFill>
                  <a:srgbClr val="5271FF"/>
                </a:solidFill>
                <a:latin typeface="Canva Sans"/>
                <a:ea typeface="Canva Sans"/>
                <a:cs typeface="Canva Sans"/>
                <a:sym typeface="Canva Sans"/>
                <a:hlinkClick r:id="rId8" tooltip="https://www.ubss.edu.au/policies-and-procedures"/>
              </a:rPr>
              <a:t>ubss.edu.au</a:t>
            </a:r>
            <a:r>
              <a:rPr lang="en-US" sz="25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3620"/>
              </a:lnSpc>
            </a:pPr>
            <a:endParaRPr lang="en-US" sz="2586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6" name="Freeform 16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2912819" y="1313116"/>
            <a:ext cx="12462362" cy="4057513"/>
          </a:xfrm>
          <a:custGeom>
            <a:avLst/>
            <a:gdLst/>
            <a:ahLst/>
            <a:cxnLst/>
            <a:rect l="l" t="t" r="r" b="b"/>
            <a:pathLst>
              <a:path w="12462362" h="4057513">
                <a:moveTo>
                  <a:pt x="0" y="0"/>
                </a:moveTo>
                <a:lnTo>
                  <a:pt x="12462362" y="0"/>
                </a:lnTo>
                <a:lnTo>
                  <a:pt x="12462362" y="4057514"/>
                </a:lnTo>
                <a:lnTo>
                  <a:pt x="0" y="4057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 rot="233215">
            <a:off x="4447168" y="5273552"/>
            <a:ext cx="9393663" cy="4426764"/>
          </a:xfrm>
          <a:custGeom>
            <a:avLst/>
            <a:gdLst/>
            <a:ahLst/>
            <a:cxnLst/>
            <a:rect l="l" t="t" r="r" b="b"/>
            <a:pathLst>
              <a:path w="9393663" h="4426764">
                <a:moveTo>
                  <a:pt x="0" y="0"/>
                </a:moveTo>
                <a:lnTo>
                  <a:pt x="9393664" y="0"/>
                </a:lnTo>
                <a:lnTo>
                  <a:pt x="9393664" y="4426764"/>
                </a:lnTo>
                <a:lnTo>
                  <a:pt x="0" y="44267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1" r="-49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>
            <a:off x="0" y="8641080"/>
            <a:ext cx="7315200" cy="1645920"/>
          </a:xfrm>
          <a:custGeom>
            <a:avLst/>
            <a:gdLst/>
            <a:ahLst/>
            <a:cxnLst/>
            <a:rect l="l" t="t" r="r" b="b"/>
            <a:pathLst>
              <a:path w="7315200" h="1645920">
                <a:moveTo>
                  <a:pt x="0" y="0"/>
                </a:moveTo>
                <a:lnTo>
                  <a:pt x="7315200" y="0"/>
                </a:lnTo>
                <a:lnTo>
                  <a:pt x="731520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Freeform 8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FE817-8A32-D9E0-BC28-DBAF6603B75C}"/>
              </a:ext>
            </a:extLst>
          </p:cNvPr>
          <p:cNvSpPr txBox="1"/>
          <p:nvPr/>
        </p:nvSpPr>
        <p:spPr>
          <a:xfrm>
            <a:off x="12812454" y="9750196"/>
            <a:ext cx="2562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latin typeface="Open Sauce" panose="020B0604020202020204" charset="0"/>
              </a:rPr>
              <a:t> www.ubss.edu.au</a:t>
            </a:r>
            <a:endParaRPr lang="en-IN" sz="2000" dirty="0">
              <a:latin typeface="Open Sauce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599631" y="9017864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-530158" y="2021203"/>
            <a:ext cx="14997459" cy="1128314"/>
            <a:chOff x="0" y="0"/>
            <a:chExt cx="10516138" cy="7911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16138" cy="791168"/>
            </a:xfrm>
            <a:custGeom>
              <a:avLst/>
              <a:gdLst/>
              <a:ahLst/>
              <a:cxnLst/>
              <a:rect l="l" t="t" r="r" b="b"/>
              <a:pathLst>
                <a:path w="10516138" h="791168">
                  <a:moveTo>
                    <a:pt x="203200" y="0"/>
                  </a:moveTo>
                  <a:lnTo>
                    <a:pt x="10312938" y="0"/>
                  </a:lnTo>
                  <a:lnTo>
                    <a:pt x="10516138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19050"/>
              <a:ext cx="10262138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Associate Professor Wayne Smithson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3835325"/>
            <a:ext cx="15712406" cy="425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Program Director – Undergraduate programs</a:t>
            </a:r>
          </a:p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Over 40 years of commercial experience</a:t>
            </a:r>
          </a:p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Over 15 years of academic experience </a:t>
            </a:r>
          </a:p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Associate Member Securities Institute of Australia</a:t>
            </a:r>
          </a:p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Certified Practicing Accountant (CPA)</a:t>
            </a:r>
          </a:p>
          <a:p>
            <a:pPr marL="736914" lvl="1" indent="-368457" algn="l">
              <a:lnSpc>
                <a:spcPts val="4778"/>
              </a:lnSpc>
              <a:buFont typeface="Arial"/>
              <a:buChar char="•"/>
            </a:pPr>
            <a:r>
              <a:rPr lang="en-US" sz="3413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Fellow of Institute of Managers and Leaders (FIML)</a:t>
            </a:r>
          </a:p>
          <a:p>
            <a:pPr algn="l">
              <a:lnSpc>
                <a:spcPts val="4778"/>
              </a:lnSpc>
            </a:pPr>
            <a:endParaRPr lang="en-US" sz="3413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948205" y="8234557"/>
            <a:ext cx="5848637" cy="177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97"/>
              </a:lnSpc>
            </a:pPr>
            <a:r>
              <a:rPr lang="en-US" sz="206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Associate Professor Wayne Smithson</a:t>
            </a:r>
          </a:p>
          <a:p>
            <a:pPr algn="r">
              <a:lnSpc>
                <a:spcPts val="2897"/>
              </a:lnSpc>
            </a:pPr>
            <a:r>
              <a:rPr lang="en-US" sz="206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Program Director</a:t>
            </a:r>
          </a:p>
          <a:p>
            <a:pPr algn="r">
              <a:lnSpc>
                <a:spcPts val="2897"/>
              </a:lnSpc>
            </a:pPr>
            <a:r>
              <a:rPr lang="en-US" sz="206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(Undergraduate Program)</a:t>
            </a:r>
          </a:p>
          <a:p>
            <a:pPr algn="r">
              <a:lnSpc>
                <a:spcPts val="2897"/>
              </a:lnSpc>
            </a:pPr>
            <a:r>
              <a:rPr lang="en-US" sz="2069" u="sng">
                <a:solidFill>
                  <a:srgbClr val="5271FF"/>
                </a:solidFill>
                <a:latin typeface="Open Sauce Bold"/>
                <a:ea typeface="Open Sauce Bold"/>
                <a:cs typeface="Open Sauce Bold"/>
                <a:sym typeface="Open Sauce Bold"/>
                <a:hlinkClick r:id="rId4" tooltip="mailto:Wayne.Smithson@ubss.edu.au"/>
              </a:rPr>
              <a:t>Wayne.Smithson@ubss.edu.au</a:t>
            </a:r>
            <a:r>
              <a:rPr lang="en-US" sz="2069">
                <a:solidFill>
                  <a:srgbClr val="5271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</a:p>
          <a:p>
            <a:pPr algn="r">
              <a:lnSpc>
                <a:spcPts val="2897"/>
              </a:lnSpc>
            </a:pPr>
            <a:endParaRPr lang="en-US" sz="2069">
              <a:solidFill>
                <a:srgbClr val="5271F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599631" y="9017864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-530158" y="2021203"/>
            <a:ext cx="9415061" cy="1128314"/>
            <a:chOff x="0" y="0"/>
            <a:chExt cx="6601791" cy="7911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1791" cy="791168"/>
            </a:xfrm>
            <a:custGeom>
              <a:avLst/>
              <a:gdLst/>
              <a:ahLst/>
              <a:cxnLst/>
              <a:rect l="l" t="t" r="r" b="b"/>
              <a:pathLst>
                <a:path w="6601791" h="791168">
                  <a:moveTo>
                    <a:pt x="203200" y="0"/>
                  </a:moveTo>
                  <a:lnTo>
                    <a:pt x="6398591" y="0"/>
                  </a:lnTo>
                  <a:lnTo>
                    <a:pt x="6601791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19050"/>
              <a:ext cx="6347791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68306" y="7325277"/>
            <a:ext cx="8059687" cy="2697181"/>
          </a:xfrm>
          <a:custGeom>
            <a:avLst/>
            <a:gdLst/>
            <a:ahLst/>
            <a:cxnLst/>
            <a:rect l="l" t="t" r="r" b="b"/>
            <a:pathLst>
              <a:path w="8059687" h="2697181">
                <a:moveTo>
                  <a:pt x="0" y="0"/>
                </a:moveTo>
                <a:lnTo>
                  <a:pt x="8059687" y="0"/>
                </a:lnTo>
                <a:lnTo>
                  <a:pt x="8059687" y="2697181"/>
                </a:lnTo>
                <a:lnTo>
                  <a:pt x="0" y="26971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TextBox 10"/>
          <p:cNvSpPr txBox="1"/>
          <p:nvPr/>
        </p:nvSpPr>
        <p:spPr>
          <a:xfrm>
            <a:off x="1028700" y="3427456"/>
            <a:ext cx="17062156" cy="384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919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This is a business school offering Higher Education and Degree qualifications</a:t>
            </a:r>
          </a:p>
          <a:p>
            <a:pPr algn="l">
              <a:lnSpc>
                <a:spcPct val="150000"/>
              </a:lnSpc>
            </a:pPr>
            <a:r>
              <a:rPr lang="en-US" sz="2919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Our commitment:</a:t>
            </a:r>
          </a:p>
          <a:p>
            <a:pPr marL="630305" lvl="1" indent="-315152" algn="l">
              <a:lnSpc>
                <a:spcPct val="150000"/>
              </a:lnSpc>
              <a:buFont typeface="Arial"/>
              <a:buChar char="•"/>
            </a:pPr>
            <a:r>
              <a:rPr lang="en-US" sz="2919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We will prepare you to be work ready in the business world in your respective discipline</a:t>
            </a:r>
          </a:p>
          <a:p>
            <a:pPr marL="630305" lvl="1" indent="-315152" algn="l">
              <a:lnSpc>
                <a:spcPct val="150000"/>
              </a:lnSpc>
              <a:buFont typeface="Arial"/>
              <a:buChar char="•"/>
            </a:pPr>
            <a:r>
              <a:rPr lang="en-US" sz="2919" dirty="0">
                <a:solidFill>
                  <a:srgbClr val="000000"/>
                </a:solidFill>
                <a:latin typeface="Open Sauce" panose="020B0604020202020204" charset="0"/>
                <a:ea typeface="Open Sauce Italics"/>
                <a:cs typeface="Open Sauce Italics"/>
                <a:sym typeface="Open Sauce Italics"/>
              </a:rPr>
              <a:t>It is the College's objective to have you work ready by completion of your degree</a:t>
            </a:r>
          </a:p>
          <a:p>
            <a:pPr algn="l">
              <a:lnSpc>
                <a:spcPct val="150000"/>
              </a:lnSpc>
            </a:pPr>
            <a:r>
              <a:rPr lang="en-US" sz="2919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This means we need a commitment from you!</a:t>
            </a:r>
          </a:p>
          <a:p>
            <a:pPr algn="l">
              <a:lnSpc>
                <a:spcPts val="4087"/>
              </a:lnSpc>
            </a:pPr>
            <a:endParaRPr lang="en-US" sz="2919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Introduction to UBSS 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 dirty="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338530" y="8520836"/>
            <a:ext cx="7456388" cy="93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7"/>
              </a:lnSpc>
            </a:pPr>
            <a:r>
              <a:rPr lang="en-US" sz="1783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Source: The Australian Government Department of Education and   Training Quality Indicators for Learning and Teaching - </a:t>
            </a:r>
            <a:r>
              <a:rPr lang="en-US" sz="1783" u="sng" dirty="0">
                <a:solidFill>
                  <a:srgbClr val="5271FF"/>
                </a:solidFill>
                <a:latin typeface="Open Sauce"/>
                <a:ea typeface="Open Sauce"/>
                <a:cs typeface="Open Sauce"/>
                <a:sym typeface="Open Sauce"/>
                <a:hlinkClick r:id="rId6" tooltip="https://www.qilt.edu.au/qilt-surveys/student-experience"/>
              </a:rPr>
              <a:t>qilt.edu.au</a:t>
            </a:r>
          </a:p>
          <a:p>
            <a:pPr algn="r">
              <a:lnSpc>
                <a:spcPts val="2497"/>
              </a:lnSpc>
            </a:pPr>
            <a:endParaRPr lang="en-US" sz="1783" u="sng" dirty="0">
              <a:solidFill>
                <a:srgbClr val="5271FF"/>
              </a:solidFill>
              <a:latin typeface="Open Sauce"/>
              <a:ea typeface="Open Sauce"/>
              <a:cs typeface="Open Sauce"/>
              <a:sym typeface="Open Sauce"/>
              <a:hlinkClick r:id="rId6" tooltip="https://www.qilt.edu.au/qilt-surveys/student-experience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53214" y="3586575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>
            <a:off x="374469" y="6288540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Freeform 15"/>
          <p:cNvSpPr/>
          <p:nvPr/>
        </p:nvSpPr>
        <p:spPr>
          <a:xfrm>
            <a:off x="353214" y="4318446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6" name="Freeform 16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9415061" cy="1128314"/>
            <a:chOff x="0" y="0"/>
            <a:chExt cx="6601791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1791" cy="791168"/>
            </a:xfrm>
            <a:custGeom>
              <a:avLst/>
              <a:gdLst/>
              <a:ahLst/>
              <a:cxnLst/>
              <a:rect l="l" t="t" r="r" b="b"/>
              <a:pathLst>
                <a:path w="6601791" h="791168">
                  <a:moveTo>
                    <a:pt x="203200" y="0"/>
                  </a:moveTo>
                  <a:lnTo>
                    <a:pt x="6398591" y="0"/>
                  </a:lnTo>
                  <a:lnTo>
                    <a:pt x="6601791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6347791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4015" y="4000500"/>
            <a:ext cx="15781776" cy="5091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3313" lvl="1" indent="-276656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Attend all classes. Attendance records are taken each week and will be monitored </a:t>
            </a:r>
          </a:p>
          <a:p>
            <a:pPr marL="553313" lvl="1" indent="-276656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Complete and submit all assessments</a:t>
            </a:r>
          </a:p>
          <a:p>
            <a:pPr marL="553313" lvl="1" indent="-276656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Be respectful and attentive in class</a:t>
            </a:r>
          </a:p>
          <a:p>
            <a:pPr marL="553313" lvl="1" indent="-276656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Participate in class – asking questions is key to learning</a:t>
            </a:r>
          </a:p>
          <a:p>
            <a:pPr marL="553313" lvl="1" indent="-276656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Undertake at least 3 hours study outside of the face-to-face teaching hours for </a:t>
            </a:r>
            <a:r>
              <a:rPr lang="en-US" sz="2800" b="1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each</a:t>
            </a:r>
            <a:r>
              <a:rPr lang="en-US" sz="2800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 subject</a:t>
            </a:r>
          </a:p>
          <a:p>
            <a:pPr marL="553313" lvl="1" indent="-276656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Buy the textbook for your subject as identified in the subject outline </a:t>
            </a:r>
          </a:p>
          <a:p>
            <a:pPr marL="553313" lvl="1" indent="-276656"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Use the e-library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Your Commitment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724025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599631" y="9017864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-530158" y="2021203"/>
            <a:ext cx="9415061" cy="1128314"/>
            <a:chOff x="0" y="0"/>
            <a:chExt cx="6601791" cy="7911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1791" cy="791168"/>
            </a:xfrm>
            <a:custGeom>
              <a:avLst/>
              <a:gdLst/>
              <a:ahLst/>
              <a:cxnLst/>
              <a:rect l="l" t="t" r="r" b="b"/>
              <a:pathLst>
                <a:path w="6601791" h="791168">
                  <a:moveTo>
                    <a:pt x="203200" y="0"/>
                  </a:moveTo>
                  <a:lnTo>
                    <a:pt x="6398591" y="0"/>
                  </a:lnTo>
                  <a:lnTo>
                    <a:pt x="6601791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19050"/>
              <a:ext cx="6347791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83101" y="2047905"/>
            <a:ext cx="13705919" cy="873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Assessments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5871" y="3578142"/>
            <a:ext cx="15236257" cy="503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0"/>
              </a:lnSpc>
            </a:pPr>
            <a:r>
              <a:rPr lang="en-US" sz="3200" dirty="0">
                <a:solidFill>
                  <a:srgbClr val="CA021A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There are a minimum of 3 assessments for each subject, typically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Group or Individual Assignment (typically Week 10)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Class assessments or quizzes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Class participation </a:t>
            </a:r>
          </a:p>
          <a:p>
            <a:pPr algn="just">
              <a:lnSpc>
                <a:spcPts val="4420"/>
              </a:lnSpc>
            </a:pPr>
            <a:endParaRPr lang="en-US" sz="3200" dirty="0">
              <a:solidFill>
                <a:srgbClr val="000000"/>
              </a:solidFill>
              <a:latin typeface="Open Sauce" panose="020B0604020202020204" charset="0"/>
              <a:ea typeface="Open Sauce"/>
              <a:cs typeface="Open Sauce"/>
              <a:sym typeface="Open Sauce"/>
            </a:endParaRPr>
          </a:p>
          <a:p>
            <a:pPr algn="just">
              <a:lnSpc>
                <a:spcPts val="4420"/>
              </a:lnSpc>
            </a:pPr>
            <a:r>
              <a:rPr lang="en-US" sz="3200" i="1" dirty="0">
                <a:solidFill>
                  <a:srgbClr val="CA021A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Assessments</a:t>
            </a:r>
            <a:r>
              <a:rPr lang="en-US" sz="3200" dirty="0">
                <a:solidFill>
                  <a:srgbClr val="CA021A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 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All grade reviews are to be referred to </a:t>
            </a:r>
            <a:r>
              <a:rPr lang="en-US" sz="3200" b="1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your lecturer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in the first instance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On/line quiz are held in class and there are </a:t>
            </a:r>
            <a:r>
              <a:rPr lang="en-US" sz="3200" b="1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no resists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for these invigilated assessments</a:t>
            </a:r>
          </a:p>
        </p:txBody>
      </p:sp>
      <p:sp>
        <p:nvSpPr>
          <p:cNvPr id="11" name="Freeform 11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0098F80C-0752-695A-0CBC-E120D8274A88}"/>
              </a:ext>
            </a:extLst>
          </p:cNvPr>
          <p:cNvSpPr/>
          <p:nvPr/>
        </p:nvSpPr>
        <p:spPr>
          <a:xfrm>
            <a:off x="711961" y="3712913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A4831F9-B4B4-3F73-E8ED-43B74BA3981D}"/>
              </a:ext>
            </a:extLst>
          </p:cNvPr>
          <p:cNvSpPr/>
          <p:nvPr/>
        </p:nvSpPr>
        <p:spPr>
          <a:xfrm>
            <a:off x="711961" y="6474880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9415061" cy="1128314"/>
            <a:chOff x="0" y="0"/>
            <a:chExt cx="6601791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1791" cy="791168"/>
            </a:xfrm>
            <a:custGeom>
              <a:avLst/>
              <a:gdLst/>
              <a:ahLst/>
              <a:cxnLst/>
              <a:rect l="l" t="t" r="r" b="b"/>
              <a:pathLst>
                <a:path w="6601791" h="791168">
                  <a:moveTo>
                    <a:pt x="203200" y="0"/>
                  </a:moveTo>
                  <a:lnTo>
                    <a:pt x="6398591" y="0"/>
                  </a:lnTo>
                  <a:lnTo>
                    <a:pt x="6601791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6347791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175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Subject Outlines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>
              <a:solidFill>
                <a:srgbClr val="FFFFFF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25871" y="3778175"/>
            <a:ext cx="14956654" cy="55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0"/>
              </a:lnSpc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Subject outlines provide you with information about the subject you are enrolled in for the trimester</a:t>
            </a:r>
          </a:p>
          <a:p>
            <a:pPr algn="just">
              <a:lnSpc>
                <a:spcPts val="4420"/>
              </a:lnSpc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It is important you read this for each subject for which you are enrolled </a:t>
            </a:r>
          </a:p>
          <a:p>
            <a:pPr algn="just">
              <a:lnSpc>
                <a:spcPts val="4420"/>
              </a:lnSpc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It will be in the first section of the Moodle page</a:t>
            </a:r>
          </a:p>
          <a:p>
            <a:pPr algn="just">
              <a:lnSpc>
                <a:spcPts val="4420"/>
              </a:lnSpc>
            </a:pPr>
            <a:endParaRPr lang="en-US" sz="3157" dirty="0">
              <a:solidFill>
                <a:srgbClr val="000000"/>
              </a:solidFill>
              <a:latin typeface="Open Sauce" panose="020B0604020202020204" charset="0"/>
              <a:ea typeface="Open Sauce Bold"/>
              <a:cs typeface="Open Sauce Bold"/>
              <a:sym typeface="Open Sauce Bold"/>
            </a:endParaRPr>
          </a:p>
          <a:p>
            <a:pPr algn="just">
              <a:lnSpc>
                <a:spcPts val="4420"/>
              </a:lnSpc>
            </a:pPr>
            <a:r>
              <a:rPr lang="en-US" sz="3157" i="1" dirty="0">
                <a:solidFill>
                  <a:srgbClr val="FF0000"/>
                </a:solidFill>
                <a:latin typeface="Open Sauce" panose="020B0604020202020204" charset="0"/>
                <a:ea typeface="Open Sauce Bold Italics"/>
                <a:cs typeface="Open Sauce Bold Italics"/>
                <a:sym typeface="Open Sauce Bold Italics"/>
              </a:rPr>
              <a:t>Subject Outlines contain information about</a:t>
            </a: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 Bold Italics"/>
                <a:cs typeface="Open Sauce Bold Italics"/>
                <a:sym typeface="Open Sauce Bold Italics"/>
              </a:rPr>
              <a:t>: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Assessments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Details of each week study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Textbooks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Information on readings in the e-learning data base</a:t>
            </a:r>
          </a:p>
        </p:txBody>
      </p:sp>
      <p:sp>
        <p:nvSpPr>
          <p:cNvPr id="10" name="Freeform 10"/>
          <p:cNvSpPr/>
          <p:nvPr/>
        </p:nvSpPr>
        <p:spPr>
          <a:xfrm>
            <a:off x="803538" y="3872514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803538" y="4960837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6"/>
                </a:lnTo>
                <a:lnTo>
                  <a:pt x="0" y="365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803538" y="5449988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803538" y="6683174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>
            <a:off x="17221200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Freeform 15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00" r="-1000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15289019" y="565753"/>
            <a:ext cx="1193506" cy="1193506"/>
          </a:xfrm>
          <a:custGeom>
            <a:avLst/>
            <a:gdLst/>
            <a:ahLst/>
            <a:cxnLst/>
            <a:rect l="l" t="t" r="r" b="b"/>
            <a:pathLst>
              <a:path w="1193506" h="1193506">
                <a:moveTo>
                  <a:pt x="0" y="0"/>
                </a:moveTo>
                <a:lnTo>
                  <a:pt x="1193507" y="0"/>
                </a:lnTo>
                <a:lnTo>
                  <a:pt x="1193507" y="1193506"/>
                </a:lnTo>
                <a:lnTo>
                  <a:pt x="0" y="1193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16741106" y="-563396"/>
            <a:ext cx="2111470" cy="2111470"/>
          </a:xfrm>
          <a:custGeom>
            <a:avLst/>
            <a:gdLst/>
            <a:ahLst/>
            <a:cxnLst/>
            <a:rect l="l" t="t" r="r" b="b"/>
            <a:pathLst>
              <a:path w="2111470" h="2111470">
                <a:moveTo>
                  <a:pt x="0" y="0"/>
                </a:moveTo>
                <a:lnTo>
                  <a:pt x="2111471" y="0"/>
                </a:lnTo>
                <a:lnTo>
                  <a:pt x="2111471" y="2111471"/>
                </a:lnTo>
                <a:lnTo>
                  <a:pt x="0" y="2111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-530158" y="2021203"/>
            <a:ext cx="9415061" cy="1128314"/>
            <a:chOff x="0" y="0"/>
            <a:chExt cx="6601791" cy="7911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1791" cy="791168"/>
            </a:xfrm>
            <a:custGeom>
              <a:avLst/>
              <a:gdLst/>
              <a:ahLst/>
              <a:cxnLst/>
              <a:rect l="l" t="t" r="r" b="b"/>
              <a:pathLst>
                <a:path w="6601791" h="791168">
                  <a:moveTo>
                    <a:pt x="203200" y="0"/>
                  </a:moveTo>
                  <a:lnTo>
                    <a:pt x="6398591" y="0"/>
                  </a:lnTo>
                  <a:lnTo>
                    <a:pt x="6601791" y="791168"/>
                  </a:lnTo>
                  <a:lnTo>
                    <a:pt x="0" y="79116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A021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9050"/>
              <a:ext cx="6347791" cy="772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3101" y="2047905"/>
            <a:ext cx="13705919" cy="87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Moodle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3862" y="3881137"/>
            <a:ext cx="14956654" cy="55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0"/>
              </a:lnSpc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The Moodle database provides you with access to majority of the subject information including: 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Weekly Lecture slides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Practice Question and Answers 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Advice from the Lecturer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Readings placed there by your Lecturer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"/>
                <a:cs typeface="Open Sauce"/>
                <a:sym typeface="Open Sauce"/>
              </a:rPr>
              <a:t>Subject Outline</a:t>
            </a:r>
          </a:p>
          <a:p>
            <a:pPr marL="681678" lvl="1" indent="-340839" algn="just">
              <a:lnSpc>
                <a:spcPts val="4420"/>
              </a:lnSpc>
              <a:buFont typeface="Arial"/>
              <a:buChar char="•"/>
            </a:pPr>
            <a:endParaRPr lang="en-US" sz="3157" dirty="0">
              <a:solidFill>
                <a:srgbClr val="000000"/>
              </a:solidFill>
              <a:latin typeface="Open Sauce" panose="020B0604020202020204" charset="0"/>
              <a:ea typeface="Open Sauce"/>
              <a:cs typeface="Open Sauce"/>
              <a:sym typeface="Open Sauce"/>
            </a:endParaRPr>
          </a:p>
          <a:p>
            <a:pPr algn="just">
              <a:lnSpc>
                <a:spcPts val="4420"/>
              </a:lnSpc>
            </a:pPr>
            <a:r>
              <a:rPr lang="en-US" sz="3157" dirty="0">
                <a:solidFill>
                  <a:srgbClr val="000000"/>
                </a:solidFill>
                <a:latin typeface="Open Sauce" panose="020B0604020202020204" charset="0"/>
                <a:ea typeface="Open Sauce Bold"/>
                <a:cs typeface="Open Sauce Bold"/>
                <a:sym typeface="Open Sauce Bold"/>
              </a:rPr>
              <a:t>Please ensure you open up the Moodle site for each subject, if you do not,  you will not be formally registered in the course</a:t>
            </a:r>
          </a:p>
        </p:txBody>
      </p:sp>
      <p:sp>
        <p:nvSpPr>
          <p:cNvPr id="10" name="Freeform 10"/>
          <p:cNvSpPr/>
          <p:nvPr/>
        </p:nvSpPr>
        <p:spPr>
          <a:xfrm>
            <a:off x="655502" y="3995437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655502" y="8435774"/>
            <a:ext cx="450324" cy="365326"/>
          </a:xfrm>
          <a:custGeom>
            <a:avLst/>
            <a:gdLst/>
            <a:ahLst/>
            <a:cxnLst/>
            <a:rect l="l" t="t" r="r" b="b"/>
            <a:pathLst>
              <a:path w="450324" h="365326">
                <a:moveTo>
                  <a:pt x="0" y="0"/>
                </a:moveTo>
                <a:lnTo>
                  <a:pt x="450324" y="0"/>
                </a:lnTo>
                <a:lnTo>
                  <a:pt x="450324" y="365325"/>
                </a:lnTo>
                <a:lnTo>
                  <a:pt x="0" y="36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17211675" y="9229725"/>
            <a:ext cx="858138" cy="858138"/>
          </a:xfrm>
          <a:custGeom>
            <a:avLst/>
            <a:gdLst/>
            <a:ahLst/>
            <a:cxnLst/>
            <a:rect l="l" t="t" r="r" b="b"/>
            <a:pathLst>
              <a:path w="858138" h="858138">
                <a:moveTo>
                  <a:pt x="0" y="0"/>
                </a:moveTo>
                <a:lnTo>
                  <a:pt x="858138" y="0"/>
                </a:lnTo>
                <a:lnTo>
                  <a:pt x="858138" y="858138"/>
                </a:lnTo>
                <a:lnTo>
                  <a:pt x="0" y="858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679073" y="299053"/>
            <a:ext cx="4053321" cy="1509025"/>
          </a:xfrm>
          <a:custGeom>
            <a:avLst/>
            <a:gdLst/>
            <a:ahLst/>
            <a:cxnLst/>
            <a:rect l="l" t="t" r="r" b="b"/>
            <a:pathLst>
              <a:path w="4053321" h="1509025">
                <a:moveTo>
                  <a:pt x="0" y="0"/>
                </a:moveTo>
                <a:lnTo>
                  <a:pt x="4053321" y="0"/>
                </a:lnTo>
                <a:lnTo>
                  <a:pt x="4053321" y="1509025"/>
                </a:lnTo>
                <a:lnTo>
                  <a:pt x="0" y="1509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4" t="-2813" r="-54"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1793</Words>
  <Application>Microsoft Office PowerPoint</Application>
  <PresentationFormat>Custom</PresentationFormat>
  <Paragraphs>263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Droid Serif Bold</vt:lpstr>
      <vt:lpstr>Canva Sans Bold</vt:lpstr>
      <vt:lpstr>Open Sauce Bold</vt:lpstr>
      <vt:lpstr>Canva Sans</vt:lpstr>
      <vt:lpstr>Arial</vt:lpstr>
      <vt:lpstr>Open Sauce</vt:lpstr>
      <vt:lpstr>Calibri</vt:lpstr>
      <vt:lpstr>Open Sauce Italics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ORIENTATION Undergraduate Programs Trimester 3 2024</dc:title>
  <cp:lastModifiedBy>Samridhi Raj</cp:lastModifiedBy>
  <cp:revision>3</cp:revision>
  <dcterms:created xsi:type="dcterms:W3CDTF">2006-08-16T00:00:00Z</dcterms:created>
  <dcterms:modified xsi:type="dcterms:W3CDTF">2024-08-12T05:19:49Z</dcterms:modified>
  <dc:identifier>DAGNPcb_XWo</dc:identifier>
</cp:coreProperties>
</file>