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handoutMasterIdLst>
    <p:handoutMasterId r:id="rId35"/>
  </p:handoutMasterIdLst>
  <p:sldIdLst>
    <p:sldId id="256" r:id="rId3"/>
    <p:sldId id="384" r:id="rId4"/>
    <p:sldId id="403" r:id="rId5"/>
    <p:sldId id="404" r:id="rId6"/>
    <p:sldId id="340" r:id="rId7"/>
    <p:sldId id="307" r:id="rId8"/>
    <p:sldId id="386" r:id="rId9"/>
    <p:sldId id="396" r:id="rId10"/>
    <p:sldId id="400" r:id="rId11"/>
    <p:sldId id="401" r:id="rId12"/>
    <p:sldId id="342" r:id="rId13"/>
    <p:sldId id="377" r:id="rId14"/>
    <p:sldId id="387" r:id="rId15"/>
    <p:sldId id="389" r:id="rId16"/>
    <p:sldId id="390" r:id="rId17"/>
    <p:sldId id="391" r:id="rId18"/>
    <p:sldId id="393" r:id="rId19"/>
    <p:sldId id="392" r:id="rId20"/>
    <p:sldId id="366" r:id="rId21"/>
    <p:sldId id="383" r:id="rId22"/>
    <p:sldId id="402" r:id="rId23"/>
    <p:sldId id="385" r:id="rId24"/>
    <p:sldId id="258" r:id="rId25"/>
    <p:sldId id="356" r:id="rId26"/>
    <p:sldId id="399" r:id="rId27"/>
    <p:sldId id="323" r:id="rId28"/>
    <p:sldId id="265" r:id="rId29"/>
    <p:sldId id="382" r:id="rId30"/>
    <p:sldId id="398" r:id="rId31"/>
    <p:sldId id="397" r:id="rId32"/>
    <p:sldId id="321" r:id="rId33"/>
  </p:sldIdLst>
  <p:sldSz cx="12192000" cy="6858000"/>
  <p:notesSz cx="6797675" cy="9926638"/>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ilina Tresca" initials="MT" lastIdx="1" clrIdx="0">
    <p:extLst>
      <p:ext uri="{19B8F6BF-5375-455C-9EA6-DF929625EA0E}">
        <p15:presenceInfo xmlns:p15="http://schemas.microsoft.com/office/powerpoint/2012/main" userId="S-1-5-21-2578692368-1367967045-1419618219-14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19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92" autoAdjust="0"/>
    <p:restoredTop sz="94660"/>
  </p:normalViewPr>
  <p:slideViewPr>
    <p:cSldViewPr snapToGrid="0">
      <p:cViewPr varScale="1">
        <p:scale>
          <a:sx n="109" d="100"/>
          <a:sy n="109" d="100"/>
        </p:scale>
        <p:origin x="120"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4" y="1"/>
            <a:ext cx="2945659" cy="498055"/>
          </a:xfrm>
          <a:prstGeom prst="rect">
            <a:avLst/>
          </a:prstGeom>
        </p:spPr>
        <p:txBody>
          <a:bodyPr vert="horz" lIns="91440" tIns="45720" rIns="91440" bIns="45720" rtlCol="0"/>
          <a:lstStyle>
            <a:lvl1pPr algn="r">
              <a:defRPr sz="1200"/>
            </a:lvl1pPr>
          </a:lstStyle>
          <a:p>
            <a:fld id="{92A01A27-19DB-4B23-8F67-78705411B1F5}" type="datetimeFigureOut">
              <a:rPr lang="en-AU" smtClean="0"/>
              <a:t>20/08/2024</a:t>
            </a:fld>
            <a:endParaRPr lang="en-AU"/>
          </a:p>
        </p:txBody>
      </p:sp>
      <p:sp>
        <p:nvSpPr>
          <p:cNvPr id="4" name="Footer Placeholder 3"/>
          <p:cNvSpPr>
            <a:spLocks noGrp="1"/>
          </p:cNvSpPr>
          <p:nvPr>
            <p:ph type="ftr" sz="quarter" idx="2"/>
          </p:nvPr>
        </p:nvSpPr>
        <p:spPr>
          <a:xfrm>
            <a:off x="1" y="9428584"/>
            <a:ext cx="2945659" cy="498054"/>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4" y="9428584"/>
            <a:ext cx="2945659" cy="498054"/>
          </a:xfrm>
          <a:prstGeom prst="rect">
            <a:avLst/>
          </a:prstGeom>
        </p:spPr>
        <p:txBody>
          <a:bodyPr vert="horz" lIns="91440" tIns="45720" rIns="91440" bIns="45720" rtlCol="0" anchor="b"/>
          <a:lstStyle>
            <a:lvl1pPr algn="r">
              <a:defRPr sz="1200"/>
            </a:lvl1pPr>
          </a:lstStyle>
          <a:p>
            <a:fld id="{00D6BBFD-4862-4CF2-854C-8B46510A315A}" type="slidenum">
              <a:rPr lang="en-AU" smtClean="0"/>
              <a:t>‹#›</a:t>
            </a:fld>
            <a:endParaRPr lang="en-AU"/>
          </a:p>
        </p:txBody>
      </p:sp>
    </p:spTree>
    <p:extLst>
      <p:ext uri="{BB962C8B-B14F-4D97-AF65-F5344CB8AC3E}">
        <p14:creationId xmlns:p14="http://schemas.microsoft.com/office/powerpoint/2010/main" val="28690845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4" y="1"/>
            <a:ext cx="2945659" cy="498055"/>
          </a:xfrm>
          <a:prstGeom prst="rect">
            <a:avLst/>
          </a:prstGeom>
        </p:spPr>
        <p:txBody>
          <a:bodyPr vert="horz" lIns="91440" tIns="45720" rIns="91440" bIns="45720" rtlCol="0"/>
          <a:lstStyle>
            <a:lvl1pPr algn="r">
              <a:defRPr sz="1200"/>
            </a:lvl1pPr>
          </a:lstStyle>
          <a:p>
            <a:fld id="{C6B37514-88A2-41C1-A422-C86B6E87400B}" type="datetimeFigureOut">
              <a:rPr lang="en-AU" smtClean="0"/>
              <a:t>20/08/2024</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28584"/>
            <a:ext cx="2945659" cy="498054"/>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4" y="9428584"/>
            <a:ext cx="2945659" cy="498054"/>
          </a:xfrm>
          <a:prstGeom prst="rect">
            <a:avLst/>
          </a:prstGeom>
        </p:spPr>
        <p:txBody>
          <a:bodyPr vert="horz" lIns="91440" tIns="45720" rIns="91440" bIns="45720" rtlCol="0" anchor="b"/>
          <a:lstStyle>
            <a:lvl1pPr algn="r">
              <a:defRPr sz="1200"/>
            </a:lvl1pPr>
          </a:lstStyle>
          <a:p>
            <a:fld id="{6CA14B80-B879-43A7-9186-B09C47DA8AE8}" type="slidenum">
              <a:rPr lang="en-AU" smtClean="0"/>
              <a:t>‹#›</a:t>
            </a:fld>
            <a:endParaRPr lang="en-AU"/>
          </a:p>
        </p:txBody>
      </p:sp>
    </p:spTree>
    <p:extLst>
      <p:ext uri="{BB962C8B-B14F-4D97-AF65-F5344CB8AC3E}">
        <p14:creationId xmlns:p14="http://schemas.microsoft.com/office/powerpoint/2010/main" val="263176689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3447430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01190D40-65A4-4F1E-B4FE-B601B96268D5}" type="datetime1">
              <a:rPr lang="en-AU" smtClean="0"/>
              <a:t>20/08/2024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ED8A3C5-3386-47F4-A78C-FF850FDF49EE}" type="slidenum">
              <a:rPr lang="en-AU" smtClean="0"/>
              <a:t>‹#›</a:t>
            </a:fld>
            <a:endParaRPr lang="en-AU"/>
          </a:p>
        </p:txBody>
      </p:sp>
    </p:spTree>
    <p:extLst>
      <p:ext uri="{BB962C8B-B14F-4D97-AF65-F5344CB8AC3E}">
        <p14:creationId xmlns:p14="http://schemas.microsoft.com/office/powerpoint/2010/main" val="57134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0EDD21B-A566-48A0-ADCA-898558D58332}" type="datetime1">
              <a:rPr lang="en-AU" smtClean="0"/>
              <a:t>20/08/2024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ED8A3C5-3386-47F4-A78C-FF850FDF49EE}" type="slidenum">
              <a:rPr lang="en-AU" smtClean="0"/>
              <a:t>‹#›</a:t>
            </a:fld>
            <a:endParaRPr lang="en-AU"/>
          </a:p>
        </p:txBody>
      </p:sp>
    </p:spTree>
    <p:extLst>
      <p:ext uri="{BB962C8B-B14F-4D97-AF65-F5344CB8AC3E}">
        <p14:creationId xmlns:p14="http://schemas.microsoft.com/office/powerpoint/2010/main" val="811942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2168ED3F-7FA5-4274-B977-60C7D60E46CA}" type="datetime1">
              <a:rPr lang="en-AU" smtClean="0"/>
              <a:t>20/08/2024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ED8A3C5-3386-47F4-A78C-FF850FDF49EE}" type="slidenum">
              <a:rPr lang="en-AU" smtClean="0"/>
              <a:t>‹#›</a:t>
            </a:fld>
            <a:endParaRPr lang="en-AU"/>
          </a:p>
        </p:txBody>
      </p:sp>
    </p:spTree>
    <p:extLst>
      <p:ext uri="{BB962C8B-B14F-4D97-AF65-F5344CB8AC3E}">
        <p14:creationId xmlns:p14="http://schemas.microsoft.com/office/powerpoint/2010/main" val="3787847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mag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1328737" y="786810"/>
            <a:ext cx="4008437" cy="1395208"/>
          </a:xfrm>
        </p:spPr>
        <p:txBody>
          <a:bodyPr lIns="0" anchor="b"/>
          <a:lstStyle/>
          <a:p>
            <a:r>
              <a:rPr lang="en-US" dirty="0"/>
              <a:t>TITLE GOES</a:t>
            </a:r>
            <a:br>
              <a:rPr lang="en-US" dirty="0"/>
            </a:br>
            <a:r>
              <a:rPr lang="en-US" dirty="0"/>
              <a:t>HERE</a:t>
            </a:r>
          </a:p>
        </p:txBody>
      </p:sp>
      <p:sp>
        <p:nvSpPr>
          <p:cNvPr id="12" name="Text Placeholder 11">
            <a:extLst>
              <a:ext uri="{FF2B5EF4-FFF2-40B4-BE49-F238E27FC236}">
                <a16:creationId xmlns:a16="http://schemas.microsoft.com/office/drawing/2014/main" id="{DA80A15A-88F2-2144-8707-F31DD26C52B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600" spc="0">
                <a:solidFill>
                  <a:schemeClr val="tx2"/>
                </a:solidFill>
              </a:defRPr>
            </a:lvl1pPr>
            <a:lvl2pPr>
              <a:lnSpc>
                <a:spcPct val="150000"/>
              </a:lnSpc>
              <a:defRPr sz="1400" spc="0">
                <a:solidFill>
                  <a:schemeClr val="tx2"/>
                </a:solidFill>
              </a:defRPr>
            </a:lvl2pPr>
            <a:lvl3pPr>
              <a:lnSpc>
                <a:spcPct val="150000"/>
              </a:lnSpc>
              <a:defRPr sz="1200" spc="0">
                <a:solidFill>
                  <a:schemeClr val="tx2"/>
                </a:solidFill>
              </a:defRPr>
            </a:lvl3pPr>
            <a:lvl4pPr>
              <a:lnSpc>
                <a:spcPct val="150000"/>
              </a:lnSpc>
              <a:defRPr sz="1100" spc="0">
                <a:solidFill>
                  <a:schemeClr val="tx2"/>
                </a:solidFill>
              </a:defRPr>
            </a:lvl4pPr>
            <a:lvl5pPr>
              <a:lnSpc>
                <a:spcPct val="150000"/>
              </a:lnSpc>
              <a:defRPr sz="1100" spc="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3777499340"/>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ADF8-C269-5D42-A626-BE35303B98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E7CE01-A53E-894C-9672-25D8CB7D5F89}"/>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C128E13-F6CA-9A4F-A3DD-2CEB2ED95E28}"/>
              </a:ext>
            </a:extLst>
          </p:cNvPr>
          <p:cNvSpPr>
            <a:spLocks noGrp="1"/>
          </p:cNvSpPr>
          <p:nvPr>
            <p:ph type="ftr" sz="quarter" idx="11"/>
          </p:nvPr>
        </p:nvSpPr>
        <p:spPr/>
        <p:txBody>
          <a:bodyPr/>
          <a:lstStyle>
            <a:lvl1pPr>
              <a:defRPr sz="2000" i="0">
                <a:solidFill>
                  <a:srgbClr val="C00000"/>
                </a:solidFill>
              </a:defRPr>
            </a:lvl1pPr>
          </a:lstStyle>
          <a:p>
            <a:endParaRPr lang="en-AU" dirty="0"/>
          </a:p>
        </p:txBody>
      </p:sp>
    </p:spTree>
    <p:extLst>
      <p:ext uri="{BB962C8B-B14F-4D97-AF65-F5344CB8AC3E}">
        <p14:creationId xmlns:p14="http://schemas.microsoft.com/office/powerpoint/2010/main" val="964343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hotos in Squares">
    <p:spTree>
      <p:nvGrpSpPr>
        <p:cNvPr id="1" name=""/>
        <p:cNvGrpSpPr/>
        <p:nvPr/>
      </p:nvGrpSpPr>
      <p:grpSpPr>
        <a:xfrm>
          <a:off x="0" y="0"/>
          <a:ext cx="0" cy="0"/>
          <a:chOff x="0" y="0"/>
          <a:chExt cx="0" cy="0"/>
        </a:xfrm>
      </p:grpSpPr>
      <p:sp>
        <p:nvSpPr>
          <p:cNvPr id="13" name="Полилиния 12"/>
          <p:cNvSpPr>
            <a:spLocks noGrp="1"/>
          </p:cNvSpPr>
          <p:nvPr>
            <p:ph type="pic" sz="quarter" idx="14"/>
          </p:nvPr>
        </p:nvSpPr>
        <p:spPr>
          <a:xfrm>
            <a:off x="6458601" y="-13063"/>
            <a:ext cx="4984597" cy="6881852"/>
          </a:xfrm>
          <a:custGeom>
            <a:avLst/>
            <a:gdLst>
              <a:gd name="connsiteX0" fmla="*/ 1503648 w 9969194"/>
              <a:gd name="connsiteY0" fmla="*/ 0 h 13763703"/>
              <a:gd name="connsiteX1" fmla="*/ 5527552 w 9969194"/>
              <a:gd name="connsiteY1" fmla="*/ 0 h 13763703"/>
              <a:gd name="connsiteX2" fmla="*/ 5527552 w 9969194"/>
              <a:gd name="connsiteY2" fmla="*/ 1227909 h 13763703"/>
              <a:gd name="connsiteX3" fmla="*/ 7022614 w 9969194"/>
              <a:gd name="connsiteY3" fmla="*/ 1227909 h 13763703"/>
              <a:gd name="connsiteX4" fmla="*/ 7022614 w 9969194"/>
              <a:gd name="connsiteY4" fmla="*/ 2794727 h 13763703"/>
              <a:gd name="connsiteX5" fmla="*/ 9969194 w 9969194"/>
              <a:gd name="connsiteY5" fmla="*/ 2794727 h 13763703"/>
              <a:gd name="connsiteX6" fmla="*/ 9969194 w 9969194"/>
              <a:gd name="connsiteY6" fmla="*/ 5957026 h 13763703"/>
              <a:gd name="connsiteX7" fmla="*/ 8950610 w 9969194"/>
              <a:gd name="connsiteY7" fmla="*/ 5957026 h 13763703"/>
              <a:gd name="connsiteX8" fmla="*/ 8950610 w 9969194"/>
              <a:gd name="connsiteY8" fmla="*/ 12565789 h 13763703"/>
              <a:gd name="connsiteX9" fmla="*/ 1869952 w 9969194"/>
              <a:gd name="connsiteY9" fmla="*/ 12565789 h 13763703"/>
              <a:gd name="connsiteX10" fmla="*/ 1869952 w 9969194"/>
              <a:gd name="connsiteY10" fmla="*/ 13763703 h 13763703"/>
              <a:gd name="connsiteX11" fmla="*/ 0 w 9969194"/>
              <a:gd name="connsiteY11" fmla="*/ 13763703 h 13763703"/>
              <a:gd name="connsiteX12" fmla="*/ 0 w 9969194"/>
              <a:gd name="connsiteY12" fmla="*/ 12096207 h 13763703"/>
              <a:gd name="connsiteX13" fmla="*/ 1503648 w 9969194"/>
              <a:gd name="connsiteY13" fmla="*/ 12096207 h 13763703"/>
              <a:gd name="connsiteX14" fmla="*/ 1503648 w 9969194"/>
              <a:gd name="connsiteY14" fmla="*/ 5147401 h 13763703"/>
              <a:gd name="connsiteX15" fmla="*/ 6808482 w 9969194"/>
              <a:gd name="connsiteY15" fmla="*/ 5147401 h 13763703"/>
              <a:gd name="connsiteX16" fmla="*/ 6808482 w 9969194"/>
              <a:gd name="connsiteY16" fmla="*/ 3088415 h 13763703"/>
              <a:gd name="connsiteX17" fmla="*/ 5160598 w 9969194"/>
              <a:gd name="connsiteY17" fmla="*/ 3088415 h 13763703"/>
              <a:gd name="connsiteX18" fmla="*/ 5160598 w 9969194"/>
              <a:gd name="connsiteY18" fmla="*/ 1436915 h 13763703"/>
              <a:gd name="connsiteX19" fmla="*/ 1503648 w 9969194"/>
              <a:gd name="connsiteY19" fmla="*/ 1436915 h 137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69194" h="13763703">
                <a:moveTo>
                  <a:pt x="1503648" y="0"/>
                </a:moveTo>
                <a:lnTo>
                  <a:pt x="5527552" y="0"/>
                </a:lnTo>
                <a:lnTo>
                  <a:pt x="5527552" y="1227909"/>
                </a:lnTo>
                <a:lnTo>
                  <a:pt x="7022614" y="1227909"/>
                </a:lnTo>
                <a:lnTo>
                  <a:pt x="7022614" y="2794727"/>
                </a:lnTo>
                <a:lnTo>
                  <a:pt x="9969194" y="2794727"/>
                </a:lnTo>
                <a:lnTo>
                  <a:pt x="9969194" y="5957026"/>
                </a:lnTo>
                <a:lnTo>
                  <a:pt x="8950610" y="5957026"/>
                </a:lnTo>
                <a:lnTo>
                  <a:pt x="8950610" y="12565789"/>
                </a:lnTo>
                <a:lnTo>
                  <a:pt x="1869952" y="12565789"/>
                </a:lnTo>
                <a:lnTo>
                  <a:pt x="1869952" y="13763703"/>
                </a:lnTo>
                <a:lnTo>
                  <a:pt x="0" y="13763703"/>
                </a:lnTo>
                <a:lnTo>
                  <a:pt x="0" y="12096207"/>
                </a:lnTo>
                <a:lnTo>
                  <a:pt x="1503648" y="12096207"/>
                </a:lnTo>
                <a:lnTo>
                  <a:pt x="1503648" y="5147401"/>
                </a:lnTo>
                <a:lnTo>
                  <a:pt x="6808482" y="5147401"/>
                </a:lnTo>
                <a:lnTo>
                  <a:pt x="6808482" y="3088415"/>
                </a:lnTo>
                <a:lnTo>
                  <a:pt x="5160598" y="3088415"/>
                </a:lnTo>
                <a:lnTo>
                  <a:pt x="5160598" y="1436915"/>
                </a:lnTo>
                <a:lnTo>
                  <a:pt x="1503648" y="1436915"/>
                </a:lnTo>
                <a:close/>
              </a:path>
            </a:pathLst>
          </a:custGeom>
          <a:ln w="3175">
            <a:miter lim="400000"/>
          </a:ln>
          <a:extLst>
            <a:ext uri="{C572A759-6A51-4108-AA02-DFA0A04FC94B}">
              <ma14:wrappingTextBoxFlag xmlns="" xmlns:ma14="http://schemas.microsoft.com/office/mac/drawingml/2011/main" val="1"/>
            </a:ext>
          </a:extLst>
        </p:spPr>
        <p:txBody>
          <a:bodyPr wrap="square" anchor="ctr">
            <a:noAutofit/>
          </a:bodyPr>
          <a:lstStyle>
            <a:lvl1pPr marL="0" indent="0" algn="ctr">
              <a:buNone/>
              <a:defRPr/>
            </a:lvl1pPr>
          </a:lstStyle>
          <a:p>
            <a:r>
              <a:rPr lang="en-US"/>
              <a:t>Click icon to add picture</a:t>
            </a:r>
            <a:endParaRPr lang="en-US" dirty="0"/>
          </a:p>
        </p:txBody>
      </p:sp>
      <p:sp>
        <p:nvSpPr>
          <p:cNvPr id="7" name="Shape 223">
            <a:extLst>
              <a:ext uri="{FF2B5EF4-FFF2-40B4-BE49-F238E27FC236}">
                <a16:creationId xmlns:a16="http://schemas.microsoft.com/office/drawing/2014/main" id="{00159812-53E9-D848-9606-198A5B9858E2}"/>
              </a:ext>
            </a:extLst>
          </p:cNvPr>
          <p:cNvSpPr/>
          <p:nvPr/>
        </p:nvSpPr>
        <p:spPr>
          <a:xfrm>
            <a:off x="10491266" y="1562652"/>
            <a:ext cx="1562173" cy="1562173"/>
          </a:xfrm>
          <a:prstGeom prst="rect">
            <a:avLst/>
          </a:prstGeom>
          <a:ln w="38100">
            <a:solidFill>
              <a:schemeClr val="bg2"/>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dirty="0">
              <a:solidFill>
                <a:schemeClr val="bg2"/>
              </a:solidFill>
            </a:endParaRPr>
          </a:p>
        </p:txBody>
      </p:sp>
      <p:sp>
        <p:nvSpPr>
          <p:cNvPr id="8" name="Shape 224">
            <a:extLst>
              <a:ext uri="{FF2B5EF4-FFF2-40B4-BE49-F238E27FC236}">
                <a16:creationId xmlns:a16="http://schemas.microsoft.com/office/drawing/2014/main" id="{B6EC8FD8-5421-9645-9F0E-CBC6D7CF690B}"/>
              </a:ext>
            </a:extLst>
          </p:cNvPr>
          <p:cNvSpPr/>
          <p:nvPr/>
        </p:nvSpPr>
        <p:spPr>
          <a:xfrm>
            <a:off x="7144406" y="879573"/>
            <a:ext cx="662702" cy="662702"/>
          </a:xfrm>
          <a:prstGeom prst="rect">
            <a:avLst/>
          </a:prstGeom>
          <a:ln w="38100">
            <a:solidFill>
              <a:schemeClr val="bg2"/>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dirty="0">
              <a:solidFill>
                <a:schemeClr val="bg2"/>
              </a:solidFill>
            </a:endParaRPr>
          </a:p>
        </p:txBody>
      </p:sp>
      <p:sp>
        <p:nvSpPr>
          <p:cNvPr id="9" name="Shape 225">
            <a:extLst>
              <a:ext uri="{FF2B5EF4-FFF2-40B4-BE49-F238E27FC236}">
                <a16:creationId xmlns:a16="http://schemas.microsoft.com/office/drawing/2014/main" id="{FB52FD4B-1ED8-5C42-8013-FD61B2A3A2CB}"/>
              </a:ext>
            </a:extLst>
          </p:cNvPr>
          <p:cNvSpPr/>
          <p:nvPr/>
        </p:nvSpPr>
        <p:spPr>
          <a:xfrm>
            <a:off x="11488701" y="6383701"/>
            <a:ext cx="781358" cy="781358"/>
          </a:xfrm>
          <a:prstGeom prst="rect">
            <a:avLst/>
          </a:prstGeom>
          <a:ln w="38100">
            <a:solidFill>
              <a:schemeClr val="bg2"/>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dirty="0">
              <a:solidFill>
                <a:schemeClr val="bg2"/>
              </a:solidFill>
            </a:endParaRPr>
          </a:p>
        </p:txBody>
      </p:sp>
      <p:sp>
        <p:nvSpPr>
          <p:cNvPr id="14" name="Title 1">
            <a:extLst>
              <a:ext uri="{FF2B5EF4-FFF2-40B4-BE49-F238E27FC236}">
                <a16:creationId xmlns:a16="http://schemas.microsoft.com/office/drawing/2014/main" id="{69038DA1-6D5C-EA47-BDA4-388C0BC571DF}"/>
              </a:ext>
            </a:extLst>
          </p:cNvPr>
          <p:cNvSpPr>
            <a:spLocks noGrp="1"/>
          </p:cNvSpPr>
          <p:nvPr>
            <p:ph type="title" hasCustomPrompt="1"/>
          </p:nvPr>
        </p:nvSpPr>
        <p:spPr>
          <a:xfrm>
            <a:off x="1328737" y="786810"/>
            <a:ext cx="4008437" cy="1395208"/>
          </a:xfrm>
        </p:spPr>
        <p:txBody>
          <a:bodyPr lIns="0" anchor="b"/>
          <a:lstStyle/>
          <a:p>
            <a:r>
              <a:rPr lang="en-US" dirty="0"/>
              <a:t>TITLE GOES</a:t>
            </a:r>
            <a:br>
              <a:rPr lang="en-US" dirty="0"/>
            </a:br>
            <a:r>
              <a:rPr lang="en-US" dirty="0"/>
              <a:t>HERE</a:t>
            </a:r>
          </a:p>
        </p:txBody>
      </p:sp>
      <p:sp>
        <p:nvSpPr>
          <p:cNvPr id="15" name="Text Placeholder 11">
            <a:extLst>
              <a:ext uri="{FF2B5EF4-FFF2-40B4-BE49-F238E27FC236}">
                <a16:creationId xmlns:a16="http://schemas.microsoft.com/office/drawing/2014/main" id="{D7404C76-F118-6149-96DF-BF25D43E26A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a:extLst>
              <a:ext uri="{FF2B5EF4-FFF2-40B4-BE49-F238E27FC236}">
                <a16:creationId xmlns:a16="http://schemas.microsoft.com/office/drawing/2014/main" id="{7205F80F-3B88-A44D-812A-11909F0C93D8}"/>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31350433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808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Fullscreen Image">
    <p:spTree>
      <p:nvGrpSpPr>
        <p:cNvPr id="1" name=""/>
        <p:cNvGrpSpPr/>
        <p:nvPr/>
      </p:nvGrpSpPr>
      <p:grpSpPr>
        <a:xfrm>
          <a:off x="0" y="0"/>
          <a:ext cx="0" cy="0"/>
          <a:chOff x="0" y="0"/>
          <a:chExt cx="0" cy="0"/>
        </a:xfrm>
      </p:grpSpPr>
      <p:sp>
        <p:nvSpPr>
          <p:cNvPr id="6" name="Picture Placeholder 9"/>
          <p:cNvSpPr>
            <a:spLocks noGrp="1"/>
          </p:cNvSpPr>
          <p:nvPr>
            <p:ph type="pic" sz="quarter" idx="11"/>
          </p:nvPr>
        </p:nvSpPr>
        <p:spPr>
          <a:xfrm>
            <a:off x="7059864" y="5"/>
            <a:ext cx="5132136" cy="6857997"/>
          </a:xfrm>
          <a:custGeom>
            <a:avLst/>
            <a:gdLst>
              <a:gd name="connsiteX0" fmla="*/ 382 w 10261600"/>
              <a:gd name="connsiteY0" fmla="*/ 0 h 13792194"/>
              <a:gd name="connsiteX1" fmla="*/ 10261600 w 10261600"/>
              <a:gd name="connsiteY1" fmla="*/ 0 h 13792194"/>
              <a:gd name="connsiteX2" fmla="*/ 10261600 w 10261600"/>
              <a:gd name="connsiteY2" fmla="*/ 13792194 h 13792194"/>
              <a:gd name="connsiteX3" fmla="*/ 6895720 w 10261600"/>
              <a:gd name="connsiteY3" fmla="*/ 13792194 h 13792194"/>
              <a:gd name="connsiteX4" fmla="*/ 0 w 10261600"/>
              <a:gd name="connsiteY4" fmla="*/ 763 h 1379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600" h="13792194">
                <a:moveTo>
                  <a:pt x="382" y="0"/>
                </a:moveTo>
                <a:lnTo>
                  <a:pt x="10261600" y="0"/>
                </a:lnTo>
                <a:lnTo>
                  <a:pt x="10261600" y="13792194"/>
                </a:lnTo>
                <a:lnTo>
                  <a:pt x="6895720" y="13792194"/>
                </a:lnTo>
                <a:lnTo>
                  <a:pt x="0" y="763"/>
                </a:lnTo>
                <a:close/>
              </a:path>
            </a:pathLst>
          </a:custGeom>
          <a:solidFill>
            <a:srgbClr val="BFBFBF"/>
          </a:solidFill>
        </p:spPr>
        <p:txBody>
          <a:bodyPr rtlCol="0">
            <a:noAutofit/>
          </a:bodyPr>
          <a:lstStyle/>
          <a:p>
            <a:pPr lvl="0"/>
            <a:r>
              <a:rPr lang="en-US" noProof="0"/>
              <a:t>Click icon to add picture</a:t>
            </a:r>
            <a:endParaRPr lang="en-GB" noProof="0" dirty="0"/>
          </a:p>
        </p:txBody>
      </p:sp>
      <p:sp>
        <p:nvSpPr>
          <p:cNvPr id="3" name="Slide Number Placeholder 2"/>
          <p:cNvSpPr>
            <a:spLocks noGrp="1"/>
          </p:cNvSpPr>
          <p:nvPr>
            <p:ph type="sldNum" sz="quarter" idx="12"/>
          </p:nvPr>
        </p:nvSpPr>
        <p:spPr/>
        <p:txBody>
          <a:bodyPr/>
          <a:lstStyle>
            <a:lvl1pPr>
              <a:defRPr/>
            </a:lvl1pPr>
          </a:lstStyle>
          <a:p>
            <a:fld id="{22181E1C-B0DC-4805-8087-2A6990C070C7}" type="slidenum">
              <a:rPr lang="en-AU" smtClean="0"/>
              <a:t>‹#›</a:t>
            </a:fld>
            <a:endParaRPr lang="en-AU"/>
          </a:p>
        </p:txBody>
      </p:sp>
    </p:spTree>
    <p:extLst>
      <p:ext uri="{BB962C8B-B14F-4D97-AF65-F5344CB8AC3E}">
        <p14:creationId xmlns:p14="http://schemas.microsoft.com/office/powerpoint/2010/main" val="455160468"/>
      </p:ext>
    </p:extLst>
  </p:cSld>
  <p:clrMapOvr>
    <a:masterClrMapping/>
  </p:clrMapOvr>
  <mc:AlternateContent xmlns:mc="http://schemas.openxmlformats.org/markup-compatibility/2006" xmlns:p14="http://schemas.microsoft.com/office/powerpoint/2010/main">
    <mc:Choice Requires="p14">
      <p:transition p14:dur="5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Fullscreen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964867"/>
      </p:ext>
    </p:extLst>
  </p:cSld>
  <p:clrMapOvr>
    <a:masterClrMapping/>
  </p:clrMapOvr>
  <mc:AlternateContent xmlns:mc="http://schemas.openxmlformats.org/markup-compatibility/2006" xmlns:p14="http://schemas.microsoft.com/office/powerpoint/2010/main">
    <mc:Choice Requires="p14">
      <p:transition p14:dur="5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01190D40-65A4-4F1E-B4FE-B601B96268D5}" type="datetime1">
              <a:rPr lang="en-AU" smtClean="0"/>
              <a:t>20/08/2024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ED8A3C5-3386-47F4-A78C-FF850FDF49EE}" type="slidenum">
              <a:rPr lang="en-AU" smtClean="0"/>
              <a:t>‹#›</a:t>
            </a:fld>
            <a:endParaRPr lang="en-AU"/>
          </a:p>
        </p:txBody>
      </p:sp>
    </p:spTree>
    <p:extLst>
      <p:ext uri="{BB962C8B-B14F-4D97-AF65-F5344CB8AC3E}">
        <p14:creationId xmlns:p14="http://schemas.microsoft.com/office/powerpoint/2010/main" val="2823479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56DB867-E74E-4B70-9176-7363B4157429}" type="datetime1">
              <a:rPr lang="en-AU" smtClean="0"/>
              <a:t>20/08/2024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ED8A3C5-3386-47F4-A78C-FF850FDF49EE}" type="slidenum">
              <a:rPr lang="en-AU" smtClean="0"/>
              <a:t>‹#›</a:t>
            </a:fld>
            <a:endParaRPr lang="en-AU"/>
          </a:p>
        </p:txBody>
      </p:sp>
    </p:spTree>
    <p:extLst>
      <p:ext uri="{BB962C8B-B14F-4D97-AF65-F5344CB8AC3E}">
        <p14:creationId xmlns:p14="http://schemas.microsoft.com/office/powerpoint/2010/main" val="567487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9FB122F-F4DE-4D1C-807C-DDC21C646DCD}" type="datetime1">
              <a:rPr lang="en-AU" smtClean="0"/>
              <a:t>20/08/2024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ED8A3C5-3386-47F4-A78C-FF850FDF49EE}" type="slidenum">
              <a:rPr lang="en-AU" smtClean="0"/>
              <a:t>‹#›</a:t>
            </a:fld>
            <a:endParaRPr lang="en-AU"/>
          </a:p>
        </p:txBody>
      </p:sp>
    </p:spTree>
    <p:extLst>
      <p:ext uri="{BB962C8B-B14F-4D97-AF65-F5344CB8AC3E}">
        <p14:creationId xmlns:p14="http://schemas.microsoft.com/office/powerpoint/2010/main" val="3123174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5F6DB0D1-74D1-420B-9A6E-85F8DBBB1754}" type="datetime1">
              <a:rPr lang="en-AU" smtClean="0"/>
              <a:t>20/08/2024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ED8A3C5-3386-47F4-A78C-FF850FDF49EE}" type="slidenum">
              <a:rPr lang="en-AU" smtClean="0"/>
              <a:t>‹#›</a:t>
            </a:fld>
            <a:endParaRPr lang="en-AU"/>
          </a:p>
        </p:txBody>
      </p:sp>
    </p:spTree>
    <p:extLst>
      <p:ext uri="{BB962C8B-B14F-4D97-AF65-F5344CB8AC3E}">
        <p14:creationId xmlns:p14="http://schemas.microsoft.com/office/powerpoint/2010/main" val="2940312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34E60BFA-DC6A-4FDD-9DBC-AE019EEA633E}" type="datetime1">
              <a:rPr lang="en-AU" smtClean="0"/>
              <a:t>20/08/2024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ED8A3C5-3386-47F4-A78C-FF850FDF49EE}" type="slidenum">
              <a:rPr lang="en-AU" smtClean="0"/>
              <a:t>‹#›</a:t>
            </a:fld>
            <a:endParaRPr lang="en-AU"/>
          </a:p>
        </p:txBody>
      </p:sp>
    </p:spTree>
    <p:extLst>
      <p:ext uri="{BB962C8B-B14F-4D97-AF65-F5344CB8AC3E}">
        <p14:creationId xmlns:p14="http://schemas.microsoft.com/office/powerpoint/2010/main" val="566368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AD49FA1A-E204-4FE0-9606-E1F978575C70}" type="datetime1">
              <a:rPr lang="en-AU" smtClean="0"/>
              <a:t>20/08/2024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ED8A3C5-3386-47F4-A78C-FF850FDF49EE}" type="slidenum">
              <a:rPr lang="en-AU" smtClean="0"/>
              <a:t>‹#›</a:t>
            </a:fld>
            <a:endParaRPr lang="en-AU"/>
          </a:p>
        </p:txBody>
      </p:sp>
    </p:spTree>
    <p:extLst>
      <p:ext uri="{BB962C8B-B14F-4D97-AF65-F5344CB8AC3E}">
        <p14:creationId xmlns:p14="http://schemas.microsoft.com/office/powerpoint/2010/main" val="2248654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587250-D8AB-4424-A5DD-27DEF32F07C0}" type="datetime1">
              <a:rPr lang="en-AU" smtClean="0"/>
              <a:t>20/08/2024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ED8A3C5-3386-47F4-A78C-FF850FDF49EE}" type="slidenum">
              <a:rPr lang="en-AU" smtClean="0"/>
              <a:t>‹#›</a:t>
            </a:fld>
            <a:endParaRPr lang="en-AU"/>
          </a:p>
        </p:txBody>
      </p:sp>
    </p:spTree>
    <p:extLst>
      <p:ext uri="{BB962C8B-B14F-4D97-AF65-F5344CB8AC3E}">
        <p14:creationId xmlns:p14="http://schemas.microsoft.com/office/powerpoint/2010/main" val="2844591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5B66E5-AD7A-4833-9BB5-13CD10477742}" type="datetime1">
              <a:rPr lang="en-AU" smtClean="0"/>
              <a:t>20/08/2024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ED8A3C5-3386-47F4-A78C-FF850FDF49EE}" type="slidenum">
              <a:rPr lang="en-AU" smtClean="0"/>
              <a:t>‹#›</a:t>
            </a:fld>
            <a:endParaRPr lang="en-AU"/>
          </a:p>
        </p:txBody>
      </p:sp>
    </p:spTree>
    <p:extLst>
      <p:ext uri="{BB962C8B-B14F-4D97-AF65-F5344CB8AC3E}">
        <p14:creationId xmlns:p14="http://schemas.microsoft.com/office/powerpoint/2010/main" val="831181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35955B-D84F-4847-83F4-5E8ED6228840}" type="datetime1">
              <a:rPr lang="en-AU" smtClean="0"/>
              <a:t>20/08/2024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ED8A3C5-3386-47F4-A78C-FF850FDF49EE}" type="slidenum">
              <a:rPr lang="en-AU" smtClean="0"/>
              <a:t>‹#›</a:t>
            </a:fld>
            <a:endParaRPr lang="en-AU"/>
          </a:p>
        </p:txBody>
      </p:sp>
    </p:spTree>
    <p:extLst>
      <p:ext uri="{BB962C8B-B14F-4D97-AF65-F5344CB8AC3E}">
        <p14:creationId xmlns:p14="http://schemas.microsoft.com/office/powerpoint/2010/main" val="3401297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787361-8460-46BE-A5F7-DAA189D1E453}" type="datetime1">
              <a:rPr lang="en-AU" smtClean="0"/>
              <a:t>20/08/2024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A3C5-3386-47F4-A78C-FF850FDF49EE}" type="slidenum">
              <a:rPr lang="en-AU" smtClean="0"/>
              <a:t>‹#›</a:t>
            </a:fld>
            <a:endParaRPr lang="en-AU"/>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616947" y="230188"/>
            <a:ext cx="2229272" cy="834309"/>
          </a:xfrm>
          <a:prstGeom prst="rect">
            <a:avLst/>
          </a:prstGeom>
        </p:spPr>
      </p:pic>
    </p:spTree>
    <p:extLst>
      <p:ext uri="{BB962C8B-B14F-4D97-AF65-F5344CB8AC3E}">
        <p14:creationId xmlns:p14="http://schemas.microsoft.com/office/powerpoint/2010/main" val="2683650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370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800">
                <a:solidFill>
                  <a:srgbClr val="C00000"/>
                </a:solidFill>
                <a:latin typeface="+mj-lt"/>
              </a:defRPr>
            </a:lvl1pPr>
          </a:lstStyle>
          <a:p>
            <a:endParaRPr lang="en-AU" dirty="0"/>
          </a:p>
        </p:txBody>
      </p:sp>
      <p:sp>
        <p:nvSpPr>
          <p:cNvPr id="16" name="Shape 62">
            <a:extLst>
              <a:ext uri="{FF2B5EF4-FFF2-40B4-BE49-F238E27FC236}">
                <a16:creationId xmlns:a16="http://schemas.microsoft.com/office/drawing/2014/main" id="{2C8F251E-BB08-9D42-8813-D3CD1AE6AF9A}"/>
              </a:ext>
            </a:extLst>
          </p:cNvPr>
          <p:cNvSpPr/>
          <p:nvPr/>
        </p:nvSpPr>
        <p:spPr>
          <a:xfrm flipV="1">
            <a:off x="419100" y="798384"/>
            <a:ext cx="1" cy="2188805"/>
          </a:xfrm>
          <a:prstGeom prst="line">
            <a:avLst/>
          </a:prstGeom>
          <a:ln w="38100">
            <a:solidFill>
              <a:srgbClr val="C00000"/>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Rectangle 23">
            <a:extLst>
              <a:ext uri="{FF2B5EF4-FFF2-40B4-BE49-F238E27FC236}">
                <a16:creationId xmlns:a16="http://schemas.microsoft.com/office/drawing/2014/main" id="{20D35A49-37F2-9648-9639-0304760C179C}"/>
              </a:ext>
            </a:extLst>
          </p:cNvPr>
          <p:cNvSpPr txBox="1">
            <a:spLocks noChangeArrowheads="1"/>
          </p:cNvSpPr>
          <p:nvPr/>
        </p:nvSpPr>
        <p:spPr bwMode="auto">
          <a:xfrm>
            <a:off x="11683997" y="6511573"/>
            <a:ext cx="508003" cy="367793"/>
          </a:xfrm>
          <a:prstGeom prst="rect">
            <a:avLst/>
          </a:prstGeom>
          <a:noFill/>
          <a:ln w="9525">
            <a:noFill/>
            <a:miter lim="800000"/>
            <a:headEnd/>
            <a:tailEnd/>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700" b="1" dirty="0">
                <a:solidFill>
                  <a:srgbClr val="FFFFFF"/>
                </a:solidFill>
                <a:ea typeface="+mn-ea"/>
              </a:rPr>
              <a:t>1-</a:t>
            </a:r>
            <a:fld id="{B27F6539-4D3B-4C5F-9A59-DAD3C23A41C3}" type="slidenum">
              <a:rPr lang="en-US" altLang="en-US" sz="700" b="1" smtClean="0">
                <a:solidFill>
                  <a:srgbClr val="FFFFFF"/>
                </a:solidFill>
                <a:ea typeface="+mn-ea"/>
              </a:rPr>
              <a:pPr algn="ctr" eaLnBrk="1" hangingPunct="1">
                <a:spcBef>
                  <a:spcPct val="50000"/>
                </a:spcBef>
                <a:defRPr/>
              </a:pPr>
              <a:t>‹#›</a:t>
            </a:fld>
            <a:endParaRPr lang="en-US" altLang="en-US" sz="700" b="1" dirty="0">
              <a:solidFill>
                <a:srgbClr val="FFFFFF"/>
              </a:solidFill>
              <a:ea typeface="+mn-ea"/>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57" y="6236116"/>
            <a:ext cx="1461387" cy="545684"/>
          </a:xfrm>
          <a:prstGeom prst="rect">
            <a:avLst/>
          </a:prstGeom>
        </p:spPr>
      </p:pic>
    </p:spTree>
    <p:extLst>
      <p:ext uri="{BB962C8B-B14F-4D97-AF65-F5344CB8AC3E}">
        <p14:creationId xmlns:p14="http://schemas.microsoft.com/office/powerpoint/2010/main" val="1213585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914400" rtl="0" eaLnBrk="1" latinLnBrk="0" hangingPunct="1">
        <a:lnSpc>
          <a:spcPct val="90000"/>
        </a:lnSpc>
        <a:spcBef>
          <a:spcPct val="0"/>
        </a:spcBef>
        <a:buNone/>
        <a:defRPr sz="4400" b="0" i="0" kern="1200" spc="-150">
          <a:solidFill>
            <a:srgbClr val="C00000"/>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1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hyperlink" Target="https://www.ubss.edu.au/subject-selection" TargetMode="Externa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hyperlink" Target="https://www.ubss.edu.au/courses/"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9.jpe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s://www.ubss.edu.au/student-central/" TargetMode="Externa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hyperlink" Target="https://www.ubss.edu.au/student-central/" TargetMode="Externa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hyperlink" Target="mailto:Wilhelmina.Woortman@ubss.edu.au" TargetMode="Externa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watch?v=Kl3-LKnmK7M" TargetMode="External"/><Relationship Id="rId3" Type="http://schemas.openxmlformats.org/officeDocument/2006/relationships/hyperlink" Target="https://www.youtube.com/watch?v=c_Tbsuz_yjM" TargetMode="External"/><Relationship Id="rId7" Type="http://schemas.openxmlformats.org/officeDocument/2006/relationships/hyperlink" Target="https://www.youtube.com/watch?v=OYb8qBjrruk" TargetMode="Externa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hyperlink" Target="https://www.youtube.com/watch?v=Ws1hCIJstpI" TargetMode="External"/><Relationship Id="rId5" Type="http://schemas.openxmlformats.org/officeDocument/2006/relationships/hyperlink" Target="https://www.youtube.com/watch?v=EnVBqfRiBBg" TargetMode="External"/><Relationship Id="rId4" Type="http://schemas.openxmlformats.org/officeDocument/2006/relationships/hyperlink" Target="https://www.youtube.com/watch?v=SDpDcHHN8A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www.ubss.edu.au/" TargetMode="External"/><Relationship Id="rId5" Type="http://schemas.openxmlformats.org/officeDocument/2006/relationships/hyperlink" Target="mailto:studentservices@gca.edu.au" TargetMode="External"/><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3" Type="http://schemas.openxmlformats.org/officeDocument/2006/relationships/hyperlink" Target="mailto:admissions@gca.edu.au" TargetMode="Externa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hyperlink" Target="mailto:info@gca.edu.au"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ubss.edu.au/media/5097/academic-misconduct-policy-v16.pdf" TargetMode="Externa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evel 2"/>
          <p:cNvSpPr/>
          <p:nvPr/>
        </p:nvSpPr>
        <p:spPr>
          <a:xfrm>
            <a:off x="838200" y="7313755"/>
            <a:ext cx="3318080" cy="185279"/>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10" name="Group 9"/>
          <p:cNvGrpSpPr/>
          <p:nvPr/>
        </p:nvGrpSpPr>
        <p:grpSpPr>
          <a:xfrm>
            <a:off x="-1" y="722218"/>
            <a:ext cx="12192000" cy="2379611"/>
            <a:chOff x="405538" y="958420"/>
            <a:chExt cx="7772400" cy="2379611"/>
          </a:xfrm>
        </p:grpSpPr>
        <p:sp>
          <p:nvSpPr>
            <p:cNvPr id="9" name="Rectangle 8"/>
            <p:cNvSpPr/>
            <p:nvPr/>
          </p:nvSpPr>
          <p:spPr>
            <a:xfrm>
              <a:off x="405538" y="958420"/>
              <a:ext cx="7772400" cy="178022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970192" y="1214373"/>
              <a:ext cx="6463553" cy="2123658"/>
            </a:xfrm>
            <a:prstGeom prst="rect">
              <a:avLst/>
            </a:prstGeom>
            <a:noFill/>
          </p:spPr>
          <p:txBody>
            <a:bodyPr wrap="square" rtlCol="0">
              <a:spAutoFit/>
            </a:bodyPr>
            <a:lstStyle/>
            <a:p>
              <a:pPr algn="ctr"/>
              <a:r>
                <a:rPr lang="en-AU" sz="4400" dirty="0">
                  <a:solidFill>
                    <a:schemeClr val="bg1"/>
                  </a:solidFill>
                  <a:latin typeface="Britannic Bold" panose="020B0903060703020204" pitchFamily="34" charset="0"/>
                </a:rPr>
                <a:t>STUDENT ORIENTATION</a:t>
              </a:r>
              <a:br>
                <a:rPr lang="en-AU" sz="4400" dirty="0">
                  <a:solidFill>
                    <a:schemeClr val="bg1"/>
                  </a:solidFill>
                  <a:latin typeface="Britannic Bold" panose="020B0903060703020204" pitchFamily="34" charset="0"/>
                </a:rPr>
              </a:br>
              <a:r>
                <a:rPr lang="en-AU" sz="4400" dirty="0">
                  <a:solidFill>
                    <a:schemeClr val="bg1"/>
                  </a:solidFill>
                  <a:latin typeface="Britannic Bold" panose="020B0903060703020204" pitchFamily="34" charset="0"/>
                </a:rPr>
                <a:t>Master of Business Administration</a:t>
              </a:r>
              <a:br>
                <a:rPr lang="en-AU" sz="3200" dirty="0">
                  <a:solidFill>
                    <a:schemeClr val="bg1"/>
                  </a:solidFill>
                </a:rPr>
              </a:br>
              <a:endParaRPr lang="en-US" sz="4400" dirty="0"/>
            </a:p>
          </p:txBody>
        </p:sp>
      </p:gr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0388" y="2515108"/>
            <a:ext cx="4432889" cy="2115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lide Number Placeholder 7"/>
          <p:cNvSpPr>
            <a:spLocks noGrp="1"/>
          </p:cNvSpPr>
          <p:nvPr>
            <p:ph type="sldNum" sz="quarter" idx="12"/>
          </p:nvPr>
        </p:nvSpPr>
        <p:spPr/>
        <p:txBody>
          <a:bodyPr/>
          <a:lstStyle/>
          <a:p>
            <a:fld id="{1ED8A3C5-3386-47F4-A78C-FF850FDF49EE}" type="slidenum">
              <a:rPr lang="en-AU" smtClean="0"/>
              <a:t>1</a:t>
            </a:fld>
            <a:endParaRPr lang="en-AU"/>
          </a:p>
        </p:txBody>
      </p:sp>
      <p:pic>
        <p:nvPicPr>
          <p:cNvPr id="1026" name="Picture 2" descr="Melbourne shrank while Queensland grew: what the pandemic did to  Australia's population | Australia news | The Guardian">
            <a:extLst>
              <a:ext uri="{FF2B5EF4-FFF2-40B4-BE49-F238E27FC236}">
                <a16:creationId xmlns:a16="http://schemas.microsoft.com/office/drawing/2014/main" id="{63ADA886-EE7D-4349-A5A2-BD460E2474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4965" y="2515108"/>
            <a:ext cx="4235016" cy="25410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vel Adelaide Central Business District: Best of Adelaide Central  Business District, Visit Adelaide | Expedia Tourism">
            <a:extLst>
              <a:ext uri="{FF2B5EF4-FFF2-40B4-BE49-F238E27FC236}">
                <a16:creationId xmlns:a16="http://schemas.microsoft.com/office/drawing/2014/main" id="{07B21A72-BA21-4F6B-A93A-6DB8CF899D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01871" y="4609839"/>
            <a:ext cx="3788257" cy="21308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192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6272" y="346145"/>
            <a:ext cx="6332483" cy="907654"/>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69487" y="545912"/>
            <a:ext cx="5828398" cy="707886"/>
          </a:xfrm>
          <a:prstGeom prst="rect">
            <a:avLst/>
          </a:prstGeom>
          <a:solidFill>
            <a:srgbClr val="E51937"/>
          </a:solidFill>
        </p:spPr>
        <p:txBody>
          <a:bodyPr wrap="square" rtlCol="0">
            <a:spAutoFit/>
          </a:bodyPr>
          <a:lstStyle/>
          <a:p>
            <a:r>
              <a:rPr lang="en-AU" sz="4000" dirty="0">
                <a:solidFill>
                  <a:schemeClr val="bg1"/>
                </a:solidFill>
                <a:latin typeface="Britannic Bold" panose="020B0903060703020204" pitchFamily="34" charset="0"/>
              </a:rPr>
              <a:t>Introduction to UBSS  </a:t>
            </a:r>
          </a:p>
        </p:txBody>
      </p:sp>
      <p:sp>
        <p:nvSpPr>
          <p:cNvPr id="9" name="TextBox 8"/>
          <p:cNvSpPr txBox="1"/>
          <p:nvPr/>
        </p:nvSpPr>
        <p:spPr>
          <a:xfrm>
            <a:off x="263383" y="1698694"/>
            <a:ext cx="11565762" cy="3699474"/>
          </a:xfrm>
          <a:prstGeom prst="rect">
            <a:avLst/>
          </a:prstGeom>
          <a:noFill/>
        </p:spPr>
        <p:txBody>
          <a:bodyPr wrap="square" rtlCol="0">
            <a:spAutoFit/>
          </a:bodyPr>
          <a:lstStyle/>
          <a:p>
            <a:pPr lvl="0">
              <a:lnSpc>
                <a:spcPct val="90000"/>
              </a:lnSpc>
              <a:spcBef>
                <a:spcPts val="1000"/>
              </a:spcBef>
              <a:buClr>
                <a:srgbClr val="007FA3"/>
              </a:buClr>
            </a:pPr>
            <a:r>
              <a:rPr lang="en-US" sz="2800" b="1" dirty="0">
                <a:solidFill>
                  <a:srgbClr val="C00000"/>
                </a:solidFill>
              </a:rPr>
              <a:t>Our commitment</a:t>
            </a:r>
            <a:r>
              <a:rPr lang="en-US" sz="2800" b="1" dirty="0">
                <a:solidFill>
                  <a:srgbClr val="FF0000"/>
                </a:solidFill>
              </a:rPr>
              <a:t>:</a:t>
            </a:r>
          </a:p>
          <a:p>
            <a:pPr lvl="0">
              <a:lnSpc>
                <a:spcPct val="150000"/>
              </a:lnSpc>
              <a:spcBef>
                <a:spcPts val="1000"/>
              </a:spcBef>
              <a:buClr>
                <a:srgbClr val="007FA3"/>
              </a:buClr>
            </a:pPr>
            <a:r>
              <a:rPr lang="en-US" sz="2400" b="1" dirty="0">
                <a:solidFill>
                  <a:srgbClr val="000000"/>
                </a:solidFill>
                <a:latin typeface="Arial" panose="020B0604020202020204" pitchFamily="34" charset="0"/>
                <a:cs typeface="Arial" panose="020B0604020202020204" pitchFamily="34" charset="0"/>
              </a:rPr>
              <a:t>It is the School’s objective to prepare you to be work ready in the business world after completion of your degree.</a:t>
            </a:r>
          </a:p>
          <a:p>
            <a:pPr lvl="0">
              <a:spcBef>
                <a:spcPts val="1000"/>
              </a:spcBef>
              <a:buClr>
                <a:srgbClr val="007FA3"/>
              </a:buClr>
            </a:pPr>
            <a:endParaRPr lang="en-US" sz="2400" b="1" dirty="0">
              <a:solidFill>
                <a:srgbClr val="000000"/>
              </a:solidFill>
              <a:latin typeface="Gill Sans Nova Light"/>
            </a:endParaRPr>
          </a:p>
          <a:p>
            <a:pPr lvl="0">
              <a:lnSpc>
                <a:spcPct val="90000"/>
              </a:lnSpc>
              <a:spcBef>
                <a:spcPts val="1000"/>
              </a:spcBef>
              <a:buClr>
                <a:srgbClr val="007FA3"/>
              </a:buClr>
            </a:pPr>
            <a:r>
              <a:rPr lang="en-US" sz="4400" b="1" i="1" dirty="0">
                <a:solidFill>
                  <a:srgbClr val="000000"/>
                </a:solidFill>
                <a:latin typeface="Arial" panose="020B0604020202020204" pitchFamily="34" charset="0"/>
                <a:cs typeface="Arial" panose="020B0604020202020204" pitchFamily="34" charset="0"/>
              </a:rPr>
              <a:t>This means we need a </a:t>
            </a:r>
            <a:r>
              <a:rPr lang="en-US" sz="5400" b="1" i="1" dirty="0">
                <a:solidFill>
                  <a:srgbClr val="000000"/>
                </a:solidFill>
                <a:latin typeface="Arial" panose="020B0604020202020204" pitchFamily="34" charset="0"/>
                <a:cs typeface="Arial" panose="020B0604020202020204" pitchFamily="34" charset="0"/>
              </a:rPr>
              <a:t>commitment</a:t>
            </a:r>
            <a:r>
              <a:rPr lang="en-US" sz="4400" b="1" i="1" dirty="0">
                <a:solidFill>
                  <a:srgbClr val="000000"/>
                </a:solidFill>
                <a:latin typeface="Arial" panose="020B0604020202020204" pitchFamily="34" charset="0"/>
                <a:cs typeface="Arial" panose="020B0604020202020204" pitchFamily="34" charset="0"/>
              </a:rPr>
              <a:t> from you!</a:t>
            </a:r>
          </a:p>
        </p:txBody>
      </p:sp>
      <p:sp>
        <p:nvSpPr>
          <p:cNvPr id="5" name="Slide Number Placeholder 4"/>
          <p:cNvSpPr>
            <a:spLocks noGrp="1"/>
          </p:cNvSpPr>
          <p:nvPr>
            <p:ph type="sldNum" sz="quarter" idx="12"/>
          </p:nvPr>
        </p:nvSpPr>
        <p:spPr/>
        <p:txBody>
          <a:bodyPr/>
          <a:lstStyle/>
          <a:p>
            <a:fld id="{1ED8A3C5-3386-47F4-A78C-FF850FDF49EE}" type="slidenum">
              <a:rPr lang="en-AU" smtClean="0"/>
              <a:t>10</a:t>
            </a:fld>
            <a:endParaRPr lang="en-AU"/>
          </a:p>
        </p:txBody>
      </p:sp>
    </p:spTree>
    <p:custDataLst>
      <p:tags r:id="rId1"/>
    </p:custDataLst>
    <p:extLst>
      <p:ext uri="{BB962C8B-B14F-4D97-AF65-F5344CB8AC3E}">
        <p14:creationId xmlns:p14="http://schemas.microsoft.com/office/powerpoint/2010/main" val="1691717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6273" y="346144"/>
            <a:ext cx="6262892" cy="1107421"/>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13034" y="545912"/>
            <a:ext cx="5828398" cy="707886"/>
          </a:xfrm>
          <a:prstGeom prst="rect">
            <a:avLst/>
          </a:prstGeom>
          <a:solidFill>
            <a:srgbClr val="E51937"/>
          </a:solidFill>
        </p:spPr>
        <p:txBody>
          <a:bodyPr wrap="square" rtlCol="0">
            <a:spAutoFit/>
          </a:bodyPr>
          <a:lstStyle/>
          <a:p>
            <a:r>
              <a:rPr lang="en-AU" sz="4000" dirty="0">
                <a:solidFill>
                  <a:schemeClr val="bg1"/>
                </a:solidFill>
                <a:latin typeface="Britannic Bold" panose="020B0903060703020204" pitchFamily="34" charset="0"/>
              </a:rPr>
              <a:t>Your Commitment</a:t>
            </a:r>
          </a:p>
        </p:txBody>
      </p:sp>
      <p:sp>
        <p:nvSpPr>
          <p:cNvPr id="9" name="TextBox 8"/>
          <p:cNvSpPr txBox="1"/>
          <p:nvPr/>
        </p:nvSpPr>
        <p:spPr>
          <a:xfrm>
            <a:off x="356272" y="1653333"/>
            <a:ext cx="11421746" cy="4216539"/>
          </a:xfrm>
          <a:prstGeom prst="rect">
            <a:avLst/>
          </a:prstGeom>
          <a:noFill/>
        </p:spPr>
        <p:txBody>
          <a:bodyPr wrap="square" rtlCol="0">
            <a:spAutoFit/>
          </a:bodyPr>
          <a:lstStyle/>
          <a:p>
            <a:pPr marL="457200" lvl="0" indent="-457200">
              <a:spcBef>
                <a:spcPts val="1000"/>
              </a:spcBef>
              <a:buClr>
                <a:srgbClr val="C00000"/>
              </a:buClr>
              <a:buFont typeface="Wingdings" panose="05000000000000000000" pitchFamily="2" charset="2"/>
              <a:buChar char="q"/>
            </a:pPr>
            <a:r>
              <a:rPr lang="en-US" sz="2600" b="1" dirty="0">
                <a:latin typeface="Gill Sans Nova Light"/>
              </a:rPr>
              <a:t>Attend all classes </a:t>
            </a:r>
          </a:p>
          <a:p>
            <a:pPr marL="457200" lvl="0" indent="-457200">
              <a:spcBef>
                <a:spcPts val="1000"/>
              </a:spcBef>
              <a:buClr>
                <a:srgbClr val="CC3300"/>
              </a:buClr>
              <a:buFont typeface="Wingdings" panose="05000000000000000000" pitchFamily="2" charset="2"/>
              <a:buChar char="q"/>
            </a:pPr>
            <a:r>
              <a:rPr lang="en-US" sz="2600" b="1" dirty="0">
                <a:solidFill>
                  <a:srgbClr val="000000"/>
                </a:solidFill>
                <a:latin typeface="Gill Sans Nova Light"/>
              </a:rPr>
              <a:t>Complete and submit all assessments</a:t>
            </a:r>
          </a:p>
          <a:p>
            <a:pPr marL="457200" lvl="0" indent="-457200">
              <a:spcBef>
                <a:spcPts val="1000"/>
              </a:spcBef>
              <a:buClr>
                <a:srgbClr val="CC3300"/>
              </a:buClr>
              <a:buFont typeface="Wingdings" panose="05000000000000000000" pitchFamily="2" charset="2"/>
              <a:buChar char="q"/>
            </a:pPr>
            <a:r>
              <a:rPr lang="en-US" sz="2600" b="1" dirty="0">
                <a:solidFill>
                  <a:srgbClr val="000000"/>
                </a:solidFill>
                <a:latin typeface="Gill Sans Nova Light"/>
              </a:rPr>
              <a:t>Be respectful and attentive in class</a:t>
            </a:r>
          </a:p>
          <a:p>
            <a:pPr marL="457200" lvl="0" indent="-457200">
              <a:spcBef>
                <a:spcPts val="1000"/>
              </a:spcBef>
              <a:buClr>
                <a:srgbClr val="CC3300"/>
              </a:buClr>
              <a:buFont typeface="Wingdings" panose="05000000000000000000" pitchFamily="2" charset="2"/>
              <a:buChar char="q"/>
            </a:pPr>
            <a:r>
              <a:rPr lang="en-US" sz="2600" b="1" dirty="0">
                <a:solidFill>
                  <a:srgbClr val="000000"/>
                </a:solidFill>
                <a:latin typeface="Gill Sans Nova Light"/>
              </a:rPr>
              <a:t>Engage in class – asking questions and participating discussions </a:t>
            </a:r>
          </a:p>
          <a:p>
            <a:pPr marL="457200" lvl="0" indent="-457200">
              <a:spcBef>
                <a:spcPts val="1000"/>
              </a:spcBef>
              <a:buClr>
                <a:srgbClr val="CC3300"/>
              </a:buClr>
              <a:buFont typeface="Wingdings" panose="05000000000000000000" pitchFamily="2" charset="2"/>
              <a:buChar char="q"/>
            </a:pPr>
            <a:r>
              <a:rPr lang="en-US" sz="2600" b="1" dirty="0">
                <a:solidFill>
                  <a:srgbClr val="000000"/>
                </a:solidFill>
                <a:latin typeface="Gill Sans Nova Light"/>
              </a:rPr>
              <a:t>Undertake at least 3 hours study outside of the class teaching hours</a:t>
            </a:r>
          </a:p>
          <a:p>
            <a:pPr marL="457200" lvl="0" indent="-457200">
              <a:spcBef>
                <a:spcPts val="1000"/>
              </a:spcBef>
              <a:buClr>
                <a:srgbClr val="CC3300"/>
              </a:buClr>
              <a:buFont typeface="Wingdings" panose="05000000000000000000" pitchFamily="2" charset="2"/>
              <a:buChar char="q"/>
            </a:pPr>
            <a:r>
              <a:rPr lang="en-US" sz="2600" b="1" dirty="0">
                <a:solidFill>
                  <a:srgbClr val="000000"/>
                </a:solidFill>
                <a:latin typeface="Gill Sans Nova Light"/>
              </a:rPr>
              <a:t>Buy the text book </a:t>
            </a:r>
          </a:p>
          <a:p>
            <a:pPr marL="457200" lvl="0" indent="-457200">
              <a:spcBef>
                <a:spcPts val="1000"/>
              </a:spcBef>
              <a:buClr>
                <a:srgbClr val="CC3300"/>
              </a:buClr>
              <a:buFont typeface="Wingdings" panose="05000000000000000000" pitchFamily="2" charset="2"/>
              <a:buChar char="q"/>
            </a:pPr>
            <a:r>
              <a:rPr lang="en-US" sz="2600" b="1" dirty="0">
                <a:solidFill>
                  <a:srgbClr val="000000"/>
                </a:solidFill>
                <a:latin typeface="Gill Sans Nova Light"/>
              </a:rPr>
              <a:t>Use the e-library</a:t>
            </a:r>
          </a:p>
          <a:p>
            <a:br>
              <a:rPr lang="en-AU" dirty="0"/>
            </a:br>
            <a:endParaRPr lang="en-US" dirty="0"/>
          </a:p>
        </p:txBody>
      </p:sp>
      <p:sp>
        <p:nvSpPr>
          <p:cNvPr id="5" name="Slide Number Placeholder 4"/>
          <p:cNvSpPr>
            <a:spLocks noGrp="1"/>
          </p:cNvSpPr>
          <p:nvPr>
            <p:ph type="sldNum" sz="quarter" idx="12"/>
          </p:nvPr>
        </p:nvSpPr>
        <p:spPr/>
        <p:txBody>
          <a:bodyPr/>
          <a:lstStyle/>
          <a:p>
            <a:fld id="{1ED8A3C5-3386-47F4-A78C-FF850FDF49EE}" type="slidenum">
              <a:rPr lang="en-AU" smtClean="0"/>
              <a:t>11</a:t>
            </a:fld>
            <a:endParaRPr lang="en-AU"/>
          </a:p>
        </p:txBody>
      </p:sp>
    </p:spTree>
    <p:custDataLst>
      <p:tags r:id="rId1"/>
    </p:custDataLst>
    <p:extLst>
      <p:ext uri="{BB962C8B-B14F-4D97-AF65-F5344CB8AC3E}">
        <p14:creationId xmlns:p14="http://schemas.microsoft.com/office/powerpoint/2010/main" val="1356755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05194" y="501806"/>
            <a:ext cx="6085018" cy="1077218"/>
          </a:xfrm>
          <a:prstGeom prst="rect">
            <a:avLst/>
          </a:prstGeom>
          <a:solidFill>
            <a:srgbClr val="E51937"/>
          </a:solidFill>
        </p:spPr>
        <p:txBody>
          <a:bodyPr wrap="square" rtlCol="0">
            <a:spAutoFit/>
          </a:bodyPr>
          <a:lstStyle/>
          <a:p>
            <a:r>
              <a:rPr lang="en-AU" sz="3600" b="1" dirty="0">
                <a:solidFill>
                  <a:schemeClr val="bg1"/>
                </a:solidFill>
                <a:latin typeface="Calibri" panose="020F0502020204030204" pitchFamily="34" charset="0"/>
                <a:cs typeface="Calibri" panose="020F0502020204030204" pitchFamily="34" charset="0"/>
              </a:rPr>
              <a:t>Why study the UBSS MBA</a:t>
            </a:r>
          </a:p>
          <a:p>
            <a:endParaRPr lang="en-AU" sz="2800" b="1" dirty="0">
              <a:solidFill>
                <a:schemeClr val="bg1"/>
              </a:solidFill>
              <a:latin typeface="Calibri" panose="020F0502020204030204" pitchFamily="34" charset="0"/>
              <a:cs typeface="Calibri" panose="020F0502020204030204" pitchFamily="34" charset="0"/>
            </a:endParaRPr>
          </a:p>
        </p:txBody>
      </p:sp>
      <p:sp>
        <p:nvSpPr>
          <p:cNvPr id="4" name="Rectangle 3"/>
          <p:cNvSpPr/>
          <p:nvPr/>
        </p:nvSpPr>
        <p:spPr>
          <a:xfrm>
            <a:off x="405194" y="1752610"/>
            <a:ext cx="11168108" cy="3860159"/>
          </a:xfrm>
          <a:prstGeom prst="rect">
            <a:avLst/>
          </a:prstGeom>
        </p:spPr>
        <p:txBody>
          <a:bodyPr wrap="square">
            <a:spAutoFit/>
          </a:bodyPr>
          <a:lstStyle/>
          <a:p>
            <a:pPr lvl="0">
              <a:spcBef>
                <a:spcPts val="1000"/>
              </a:spcBef>
              <a:buClr>
                <a:srgbClr val="007FA3"/>
              </a:buClr>
            </a:pPr>
            <a:r>
              <a:rPr lang="en-AU" sz="2600" b="1" dirty="0">
                <a:solidFill>
                  <a:srgbClr val="C00000"/>
                </a:solidFill>
                <a:latin typeface="Gill Sans Nova Light"/>
              </a:rPr>
              <a:t>We assist, help, guide, and support you in achieving your goals including:</a:t>
            </a:r>
          </a:p>
          <a:p>
            <a:pPr marL="457200" lvl="0" indent="-457200">
              <a:lnSpc>
                <a:spcPct val="150000"/>
              </a:lnSpc>
              <a:spcBef>
                <a:spcPts val="1000"/>
              </a:spcBef>
              <a:buClr>
                <a:srgbClr val="C00000"/>
              </a:buClr>
              <a:buFont typeface="Wingdings" panose="05000000000000000000" pitchFamily="2" charset="2"/>
              <a:buChar char="q"/>
            </a:pPr>
            <a:r>
              <a:rPr lang="en-AU" sz="2600" dirty="0">
                <a:solidFill>
                  <a:srgbClr val="000000"/>
                </a:solidFill>
                <a:latin typeface="Gill Sans Nova Light"/>
              </a:rPr>
              <a:t>developing management skills and building up business expertise</a:t>
            </a:r>
          </a:p>
          <a:p>
            <a:pPr marL="457200" lvl="0" indent="-457200">
              <a:lnSpc>
                <a:spcPct val="150000"/>
              </a:lnSpc>
              <a:spcBef>
                <a:spcPts val="1000"/>
              </a:spcBef>
              <a:buClr>
                <a:srgbClr val="C00000"/>
              </a:buClr>
              <a:buFont typeface="Wingdings" panose="05000000000000000000" pitchFamily="2" charset="2"/>
              <a:buChar char="q"/>
            </a:pPr>
            <a:r>
              <a:rPr lang="en-AU" sz="2600" dirty="0">
                <a:solidFill>
                  <a:srgbClr val="000000"/>
                </a:solidFill>
                <a:latin typeface="Gill Sans Nova Light"/>
              </a:rPr>
              <a:t>gaining the knowledge and skills to develop your ability to  prepare, create, and build your own business</a:t>
            </a:r>
          </a:p>
          <a:p>
            <a:pPr marL="457200" lvl="0" indent="-457200">
              <a:lnSpc>
                <a:spcPct val="150000"/>
              </a:lnSpc>
              <a:spcBef>
                <a:spcPts val="1000"/>
              </a:spcBef>
              <a:buClr>
                <a:srgbClr val="C00000"/>
              </a:buClr>
              <a:buFont typeface="Wingdings" panose="05000000000000000000" pitchFamily="2" charset="2"/>
              <a:buChar char="q"/>
            </a:pPr>
            <a:r>
              <a:rPr lang="en-AU" sz="2400" dirty="0">
                <a:solidFill>
                  <a:srgbClr val="000000"/>
                </a:solidFill>
                <a:latin typeface="Gill Sans Nova Light"/>
              </a:rPr>
              <a:t>advancing your professional career and pursuing your new career development</a:t>
            </a:r>
          </a:p>
          <a:p>
            <a:pPr marL="457200" lvl="0" indent="-457200">
              <a:lnSpc>
                <a:spcPct val="150000"/>
              </a:lnSpc>
              <a:spcBef>
                <a:spcPts val="1000"/>
              </a:spcBef>
              <a:buClr>
                <a:srgbClr val="C00000"/>
              </a:buClr>
              <a:buFont typeface="Wingdings" panose="05000000000000000000" pitchFamily="2" charset="2"/>
              <a:buChar char="q"/>
            </a:pPr>
            <a:r>
              <a:rPr lang="en-AU" sz="2400" dirty="0">
                <a:solidFill>
                  <a:srgbClr val="000000"/>
                </a:solidFill>
                <a:latin typeface="Gill Sans Nova Light"/>
              </a:rPr>
              <a:t>expanding business and professional network </a:t>
            </a:r>
            <a:endParaRPr lang="en-AU" sz="2600" dirty="0">
              <a:solidFill>
                <a:srgbClr val="000000"/>
              </a:solidFill>
              <a:latin typeface="Gill Sans Nova Light"/>
            </a:endParaRPr>
          </a:p>
        </p:txBody>
      </p:sp>
      <p:sp>
        <p:nvSpPr>
          <p:cNvPr id="7" name="Slide Number Placeholder 6"/>
          <p:cNvSpPr>
            <a:spLocks noGrp="1"/>
          </p:cNvSpPr>
          <p:nvPr>
            <p:ph type="sldNum" sz="quarter" idx="12"/>
          </p:nvPr>
        </p:nvSpPr>
        <p:spPr/>
        <p:txBody>
          <a:bodyPr/>
          <a:lstStyle/>
          <a:p>
            <a:fld id="{1ED8A3C5-3386-47F4-A78C-FF850FDF49EE}" type="slidenum">
              <a:rPr lang="en-AU" smtClean="0"/>
              <a:t>12</a:t>
            </a:fld>
            <a:endParaRPr lang="en-AU"/>
          </a:p>
        </p:txBody>
      </p:sp>
    </p:spTree>
    <p:custDataLst>
      <p:tags r:id="rId1"/>
    </p:custDataLst>
    <p:extLst>
      <p:ext uri="{BB962C8B-B14F-4D97-AF65-F5344CB8AC3E}">
        <p14:creationId xmlns:p14="http://schemas.microsoft.com/office/powerpoint/2010/main" val="1512958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81368" y="483758"/>
            <a:ext cx="9205532" cy="1015663"/>
          </a:xfrm>
          <a:prstGeom prst="rect">
            <a:avLst/>
          </a:prstGeom>
          <a:solidFill>
            <a:srgbClr val="E51937"/>
          </a:solidFill>
        </p:spPr>
        <p:txBody>
          <a:bodyPr wrap="square" rtlCol="0">
            <a:spAutoFit/>
          </a:bodyPr>
          <a:lstStyle/>
          <a:p>
            <a:r>
              <a:rPr lang="en-AU" sz="3200" b="1" dirty="0">
                <a:solidFill>
                  <a:schemeClr val="bg1"/>
                </a:solidFill>
                <a:latin typeface="Calibri" panose="020F0502020204030204" pitchFamily="34" charset="0"/>
                <a:cs typeface="Calibri" panose="020F0502020204030204" pitchFamily="34" charset="0"/>
              </a:rPr>
              <a:t>UBSS Master of Business Administration Program</a:t>
            </a:r>
          </a:p>
          <a:p>
            <a:endParaRPr lang="en-AU" sz="2800" b="1" dirty="0">
              <a:solidFill>
                <a:schemeClr val="bg1"/>
              </a:solidFill>
              <a:latin typeface="Calibri" panose="020F0502020204030204" pitchFamily="34" charset="0"/>
              <a:cs typeface="Calibri" panose="020F0502020204030204" pitchFamily="34" charset="0"/>
            </a:endParaRPr>
          </a:p>
        </p:txBody>
      </p:sp>
      <p:sp>
        <p:nvSpPr>
          <p:cNvPr id="4" name="Rectangle 3"/>
          <p:cNvSpPr/>
          <p:nvPr/>
        </p:nvSpPr>
        <p:spPr>
          <a:xfrm>
            <a:off x="405194" y="1752610"/>
            <a:ext cx="11168108" cy="3934410"/>
          </a:xfrm>
          <a:prstGeom prst="rect">
            <a:avLst/>
          </a:prstGeom>
        </p:spPr>
        <p:txBody>
          <a:bodyPr wrap="square">
            <a:spAutoFit/>
          </a:bodyPr>
          <a:lstStyle/>
          <a:p>
            <a:pPr lvl="0">
              <a:spcBef>
                <a:spcPts val="1000"/>
              </a:spcBef>
              <a:buClr>
                <a:srgbClr val="007FA3"/>
              </a:buClr>
            </a:pPr>
            <a:r>
              <a:rPr lang="en-AU" sz="2600" b="1" dirty="0">
                <a:solidFill>
                  <a:srgbClr val="C00000"/>
                </a:solidFill>
                <a:latin typeface="Gill Sans Nova Light"/>
              </a:rPr>
              <a:t>Entrepreneurial Focus</a:t>
            </a:r>
          </a:p>
          <a:p>
            <a:pPr marL="457200" lvl="0" indent="-457200">
              <a:spcBef>
                <a:spcPts val="1000"/>
              </a:spcBef>
              <a:buClr>
                <a:srgbClr val="C00000"/>
              </a:buClr>
              <a:buFont typeface="Wingdings" panose="05000000000000000000" pitchFamily="2" charset="2"/>
              <a:buChar char="q"/>
            </a:pPr>
            <a:r>
              <a:rPr lang="en-AU" sz="2600" b="1" dirty="0">
                <a:solidFill>
                  <a:srgbClr val="000000"/>
                </a:solidFill>
                <a:latin typeface="Gill Sans Nova Light"/>
              </a:rPr>
              <a:t>We provide a learning environment for future entrepreneurs.</a:t>
            </a:r>
          </a:p>
          <a:p>
            <a:pPr marL="457200" lvl="0" indent="-457200">
              <a:spcBef>
                <a:spcPts val="1000"/>
              </a:spcBef>
              <a:buClr>
                <a:srgbClr val="C00000"/>
              </a:buClr>
              <a:buFont typeface="Wingdings" panose="05000000000000000000" pitchFamily="2" charset="2"/>
              <a:buChar char="q"/>
            </a:pPr>
            <a:endParaRPr lang="en-AU" sz="2600" dirty="0">
              <a:solidFill>
                <a:srgbClr val="000000"/>
              </a:solidFill>
              <a:latin typeface="Gill Sans Nova Light"/>
            </a:endParaRPr>
          </a:p>
          <a:p>
            <a:pPr marL="457200" lvl="0" indent="-457200">
              <a:spcBef>
                <a:spcPts val="1000"/>
              </a:spcBef>
              <a:buClr>
                <a:srgbClr val="C00000"/>
              </a:buClr>
              <a:buFont typeface="Wingdings" panose="05000000000000000000" pitchFamily="2" charset="2"/>
              <a:buChar char="q"/>
            </a:pPr>
            <a:r>
              <a:rPr lang="en-AU" sz="2600" b="1" dirty="0">
                <a:solidFill>
                  <a:srgbClr val="000000"/>
                </a:solidFill>
                <a:latin typeface="Gill Sans Nova Light"/>
              </a:rPr>
              <a:t>We offer specially designed entrepreneurship courses for students interested in starting their own business.</a:t>
            </a:r>
          </a:p>
          <a:p>
            <a:pPr lvl="0">
              <a:spcBef>
                <a:spcPts val="1000"/>
              </a:spcBef>
              <a:buClr>
                <a:srgbClr val="C00000"/>
              </a:buClr>
            </a:pPr>
            <a:endParaRPr lang="en-AU" sz="2600" dirty="0">
              <a:solidFill>
                <a:srgbClr val="000000"/>
              </a:solidFill>
              <a:latin typeface="Gill Sans Nova Light"/>
            </a:endParaRPr>
          </a:p>
          <a:p>
            <a:pPr marL="457200" lvl="0" indent="-457200">
              <a:spcBef>
                <a:spcPts val="1000"/>
              </a:spcBef>
              <a:buClr>
                <a:srgbClr val="C00000"/>
              </a:buClr>
              <a:buFont typeface="Wingdings" panose="05000000000000000000" pitchFamily="2" charset="2"/>
              <a:buChar char="q"/>
            </a:pPr>
            <a:r>
              <a:rPr lang="en-AU" sz="2600" b="1" dirty="0">
                <a:solidFill>
                  <a:srgbClr val="000000"/>
                </a:solidFill>
                <a:latin typeface="Gill Sans Nova Light"/>
              </a:rPr>
              <a:t>We also allow students to experiment and test their entrepreneurship skills through our Strategic Business Simulation Game. </a:t>
            </a:r>
          </a:p>
        </p:txBody>
      </p:sp>
      <p:sp>
        <p:nvSpPr>
          <p:cNvPr id="7" name="Slide Number Placeholder 6"/>
          <p:cNvSpPr>
            <a:spLocks noGrp="1"/>
          </p:cNvSpPr>
          <p:nvPr>
            <p:ph type="sldNum" sz="quarter" idx="12"/>
          </p:nvPr>
        </p:nvSpPr>
        <p:spPr/>
        <p:txBody>
          <a:bodyPr/>
          <a:lstStyle/>
          <a:p>
            <a:fld id="{1ED8A3C5-3386-47F4-A78C-FF850FDF49EE}" type="slidenum">
              <a:rPr lang="en-AU" smtClean="0"/>
              <a:t>13</a:t>
            </a:fld>
            <a:endParaRPr lang="en-AU"/>
          </a:p>
        </p:txBody>
      </p:sp>
    </p:spTree>
    <p:custDataLst>
      <p:tags r:id="rId1"/>
    </p:custDataLst>
    <p:extLst>
      <p:ext uri="{BB962C8B-B14F-4D97-AF65-F5344CB8AC3E}">
        <p14:creationId xmlns:p14="http://schemas.microsoft.com/office/powerpoint/2010/main" val="108213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60804" y="386396"/>
            <a:ext cx="8338757" cy="1015663"/>
          </a:xfrm>
          <a:prstGeom prst="rect">
            <a:avLst/>
          </a:prstGeom>
          <a:solidFill>
            <a:srgbClr val="E51937"/>
          </a:solidFill>
        </p:spPr>
        <p:txBody>
          <a:bodyPr wrap="square" rtlCol="0">
            <a:spAutoFit/>
          </a:bodyPr>
          <a:lstStyle/>
          <a:p>
            <a:r>
              <a:rPr lang="en-AU" sz="3200" b="1" dirty="0">
                <a:solidFill>
                  <a:schemeClr val="bg1"/>
                </a:solidFill>
                <a:latin typeface="Calibri" panose="020F0502020204030204" pitchFamily="34" charset="0"/>
                <a:cs typeface="Calibri" panose="020F0502020204030204" pitchFamily="34" charset="0"/>
              </a:rPr>
              <a:t>Master of Business Administration Program</a:t>
            </a:r>
          </a:p>
          <a:p>
            <a:r>
              <a:rPr lang="en-AU" sz="2800" b="1" dirty="0">
                <a:solidFill>
                  <a:schemeClr val="bg1"/>
                </a:solidFill>
                <a:latin typeface="Calibri" panose="020F0502020204030204" pitchFamily="34" charset="0"/>
                <a:cs typeface="Calibri" panose="020F0502020204030204" pitchFamily="34" charset="0"/>
              </a:rPr>
              <a:t>Structure</a:t>
            </a:r>
          </a:p>
        </p:txBody>
      </p:sp>
      <p:sp>
        <p:nvSpPr>
          <p:cNvPr id="4" name="Rectangle 3"/>
          <p:cNvSpPr/>
          <p:nvPr/>
        </p:nvSpPr>
        <p:spPr>
          <a:xfrm>
            <a:off x="77048" y="2019922"/>
            <a:ext cx="11905673" cy="3920432"/>
          </a:xfrm>
          <a:prstGeom prst="rect">
            <a:avLst/>
          </a:prstGeom>
        </p:spPr>
        <p:txBody>
          <a:bodyPr wrap="square">
            <a:spAutoFit/>
          </a:bodyPr>
          <a:lstStyle/>
          <a:p>
            <a:pPr lvl="0">
              <a:lnSpc>
                <a:spcPct val="150000"/>
              </a:lnSpc>
              <a:spcBef>
                <a:spcPts val="1000"/>
              </a:spcBef>
              <a:buClr>
                <a:srgbClr val="007FA3"/>
              </a:buClr>
            </a:pPr>
            <a:r>
              <a:rPr lang="en-AU" sz="2800" b="1" dirty="0">
                <a:solidFill>
                  <a:srgbClr val="C00000"/>
                </a:solidFill>
                <a:latin typeface="Gill Sans Nova Light"/>
              </a:rPr>
              <a:t>8 </a:t>
            </a:r>
            <a:r>
              <a:rPr lang="en-AU" sz="2800" b="1" dirty="0">
                <a:latin typeface="Gill Sans Nova Light"/>
              </a:rPr>
              <a:t>Core subjects + </a:t>
            </a:r>
            <a:r>
              <a:rPr lang="en-AU" sz="2800" b="1" dirty="0">
                <a:solidFill>
                  <a:srgbClr val="C00000"/>
                </a:solidFill>
                <a:latin typeface="Gill Sans Nova Light"/>
              </a:rPr>
              <a:t>8 </a:t>
            </a:r>
            <a:r>
              <a:rPr lang="en-AU" sz="2800" b="1" dirty="0">
                <a:latin typeface="Gill Sans Nova Light"/>
              </a:rPr>
              <a:t>specialized major subjects = </a:t>
            </a:r>
            <a:r>
              <a:rPr lang="en-AU" sz="2800" b="1" dirty="0">
                <a:solidFill>
                  <a:srgbClr val="C00000"/>
                </a:solidFill>
                <a:latin typeface="Gill Sans Nova Light"/>
              </a:rPr>
              <a:t>16</a:t>
            </a:r>
            <a:r>
              <a:rPr lang="en-AU" sz="2800" b="1" dirty="0">
                <a:latin typeface="Gill Sans Nova Light"/>
              </a:rPr>
              <a:t> subjects (MBA degree)</a:t>
            </a:r>
          </a:p>
          <a:p>
            <a:pPr lvl="0">
              <a:lnSpc>
                <a:spcPct val="150000"/>
              </a:lnSpc>
              <a:spcBef>
                <a:spcPts val="1000"/>
              </a:spcBef>
              <a:buClr>
                <a:srgbClr val="007FA3"/>
              </a:buClr>
            </a:pPr>
            <a:r>
              <a:rPr lang="en-AU" sz="3200" b="1" dirty="0">
                <a:solidFill>
                  <a:srgbClr val="C00000"/>
                </a:solidFill>
              </a:rPr>
              <a:t>			Core Subjects (8) – All Students:</a:t>
            </a:r>
          </a:p>
          <a:p>
            <a:pPr lvl="0">
              <a:lnSpc>
                <a:spcPct val="150000"/>
              </a:lnSpc>
              <a:spcBef>
                <a:spcPts val="1000"/>
              </a:spcBef>
              <a:buClr>
                <a:srgbClr val="007FA3"/>
              </a:buClr>
            </a:pPr>
            <a:r>
              <a:rPr lang="en-AU" sz="2000" b="1" dirty="0">
                <a:solidFill>
                  <a:schemeClr val="tx2">
                    <a:lumMod val="50000"/>
                  </a:schemeClr>
                </a:solidFill>
                <a:latin typeface="Gill Sans Nova Light"/>
              </a:rPr>
              <a:t>MCR001 Economics  (</a:t>
            </a:r>
            <a:r>
              <a:rPr lang="en-AU" sz="2000" b="1" dirty="0">
                <a:solidFill>
                  <a:srgbClr val="C00000"/>
                </a:solidFill>
                <a:latin typeface="Gill Sans Nova Light"/>
              </a:rPr>
              <a:t>Online</a:t>
            </a:r>
            <a:r>
              <a:rPr lang="en-AU" sz="2000" b="1" dirty="0">
                <a:solidFill>
                  <a:schemeClr val="tx2">
                    <a:lumMod val="50000"/>
                  </a:schemeClr>
                </a:solidFill>
                <a:latin typeface="Gill Sans Nova Light"/>
              </a:rPr>
              <a:t>)			   	MCR002 Organizational Behaviour (F2F)</a:t>
            </a:r>
          </a:p>
          <a:p>
            <a:pPr lvl="0">
              <a:lnSpc>
                <a:spcPct val="150000"/>
              </a:lnSpc>
              <a:spcBef>
                <a:spcPts val="1000"/>
              </a:spcBef>
              <a:buClr>
                <a:srgbClr val="007FA3"/>
              </a:buClr>
            </a:pPr>
            <a:r>
              <a:rPr lang="en-AU" sz="2000" b="1" dirty="0">
                <a:solidFill>
                  <a:schemeClr val="tx2">
                    <a:lumMod val="50000"/>
                  </a:schemeClr>
                </a:solidFill>
                <a:latin typeface="Gill Sans Nova Light"/>
              </a:rPr>
              <a:t>MCR003 Management Attributes &amp; Skills  (</a:t>
            </a:r>
            <a:r>
              <a:rPr lang="en-AU" sz="2000" b="1" dirty="0">
                <a:solidFill>
                  <a:srgbClr val="C00000"/>
                </a:solidFill>
                <a:latin typeface="Gill Sans Nova Light"/>
              </a:rPr>
              <a:t>Online</a:t>
            </a:r>
            <a:r>
              <a:rPr lang="en-AU" sz="2000" b="1" dirty="0">
                <a:solidFill>
                  <a:schemeClr val="tx2">
                    <a:lumMod val="50000"/>
                  </a:schemeClr>
                </a:solidFill>
                <a:latin typeface="Gill Sans Nova Light"/>
              </a:rPr>
              <a:t>)		MCR006 Financial Management (F2F)</a:t>
            </a:r>
          </a:p>
          <a:p>
            <a:pPr lvl="0">
              <a:lnSpc>
                <a:spcPct val="150000"/>
              </a:lnSpc>
              <a:spcBef>
                <a:spcPts val="1000"/>
              </a:spcBef>
              <a:buClr>
                <a:srgbClr val="007FA3"/>
              </a:buClr>
            </a:pPr>
            <a:r>
              <a:rPr lang="en-AU" sz="2000" b="1" dirty="0">
                <a:solidFill>
                  <a:schemeClr val="tx2">
                    <a:lumMod val="50000"/>
                  </a:schemeClr>
                </a:solidFill>
                <a:latin typeface="Gill Sans Nova Light"/>
              </a:rPr>
              <a:t>MCR007 Project Management  (</a:t>
            </a:r>
            <a:r>
              <a:rPr lang="en-AU" sz="2000" b="1" dirty="0">
                <a:solidFill>
                  <a:srgbClr val="C00000"/>
                </a:solidFill>
                <a:latin typeface="Gill Sans Nova Light"/>
              </a:rPr>
              <a:t>Online</a:t>
            </a:r>
            <a:r>
              <a:rPr lang="en-AU" sz="2000" b="1" dirty="0">
                <a:solidFill>
                  <a:schemeClr val="tx2">
                    <a:lumMod val="50000"/>
                  </a:schemeClr>
                </a:solidFill>
                <a:latin typeface="Gill Sans Nova Light"/>
              </a:rPr>
              <a:t>) 			MCR004A Accounting Systems &amp; Processes (F2F) </a:t>
            </a:r>
          </a:p>
          <a:p>
            <a:pPr lvl="0">
              <a:lnSpc>
                <a:spcPct val="150000"/>
              </a:lnSpc>
              <a:spcBef>
                <a:spcPts val="1000"/>
              </a:spcBef>
              <a:buClr>
                <a:srgbClr val="007FA3"/>
              </a:buClr>
            </a:pPr>
            <a:r>
              <a:rPr lang="en-AU" sz="2000" b="1" dirty="0">
                <a:solidFill>
                  <a:schemeClr val="tx2">
                    <a:lumMod val="50000"/>
                  </a:schemeClr>
                </a:solidFill>
                <a:latin typeface="Gill Sans Nova Light"/>
              </a:rPr>
              <a:t>MCR008 Corporate Strategy  (</a:t>
            </a:r>
            <a:r>
              <a:rPr lang="en-AU" sz="2000" b="1" dirty="0">
                <a:solidFill>
                  <a:srgbClr val="C00000"/>
                </a:solidFill>
                <a:latin typeface="Gill Sans Nova Light"/>
              </a:rPr>
              <a:t>Online</a:t>
            </a:r>
            <a:r>
              <a:rPr lang="en-AU" sz="2000" b="1" dirty="0">
                <a:solidFill>
                  <a:schemeClr val="tx2">
                    <a:lumMod val="50000"/>
                  </a:schemeClr>
                </a:solidFill>
                <a:latin typeface="Gill Sans Nova Light"/>
              </a:rPr>
              <a:t>) 			MCR009 Business Law (F2F)</a:t>
            </a:r>
            <a:endParaRPr lang="en-AU" sz="2000" b="1" dirty="0">
              <a:solidFill>
                <a:schemeClr val="tx2">
                  <a:lumMod val="50000"/>
                </a:schemeClr>
              </a:solidFill>
              <a:latin typeface="Gill Sans Nova Light"/>
              <a:cs typeface="Calibri" panose="020F0502020204030204" pitchFamily="34" charset="0"/>
            </a:endParaRPr>
          </a:p>
        </p:txBody>
      </p:sp>
      <p:sp>
        <p:nvSpPr>
          <p:cNvPr id="7" name="Slide Number Placeholder 6"/>
          <p:cNvSpPr>
            <a:spLocks noGrp="1"/>
          </p:cNvSpPr>
          <p:nvPr>
            <p:ph type="sldNum" sz="quarter" idx="12"/>
          </p:nvPr>
        </p:nvSpPr>
        <p:spPr/>
        <p:txBody>
          <a:bodyPr/>
          <a:lstStyle/>
          <a:p>
            <a:fld id="{1ED8A3C5-3386-47F4-A78C-FF850FDF49EE}" type="slidenum">
              <a:rPr lang="en-AU" smtClean="0"/>
              <a:t>14</a:t>
            </a:fld>
            <a:endParaRPr lang="en-AU"/>
          </a:p>
        </p:txBody>
      </p:sp>
      <p:sp>
        <p:nvSpPr>
          <p:cNvPr id="6" name="TextBox 5">
            <a:extLst>
              <a:ext uri="{FF2B5EF4-FFF2-40B4-BE49-F238E27FC236}">
                <a16:creationId xmlns:a16="http://schemas.microsoft.com/office/drawing/2014/main" id="{BB91306E-01D3-4FFE-B6B3-560F5278125D}"/>
              </a:ext>
            </a:extLst>
          </p:cNvPr>
          <p:cNvSpPr txBox="1"/>
          <p:nvPr/>
        </p:nvSpPr>
        <p:spPr>
          <a:xfrm>
            <a:off x="3014804" y="2831099"/>
            <a:ext cx="6120142" cy="1200329"/>
          </a:xfrm>
          <a:prstGeom prst="rect">
            <a:avLst/>
          </a:prstGeom>
          <a:noFill/>
        </p:spPr>
        <p:txBody>
          <a:bodyPr wrap="square">
            <a:spAutoFit/>
          </a:bodyPr>
          <a:lstStyle/>
          <a:p>
            <a:br>
              <a:rPr lang="en-AU" dirty="0"/>
            </a:br>
            <a:endParaRPr lang="en-AU" dirty="0">
              <a:effectLst/>
            </a:endParaRPr>
          </a:p>
          <a:p>
            <a:br>
              <a:rPr lang="en-AU" b="0" i="0" dirty="0">
                <a:solidFill>
                  <a:srgbClr val="252423"/>
                </a:solidFill>
                <a:effectLst/>
                <a:latin typeface="-apple-system"/>
              </a:rPr>
            </a:br>
            <a:endParaRPr lang="en-AU" dirty="0"/>
          </a:p>
        </p:txBody>
      </p:sp>
    </p:spTree>
    <p:custDataLst>
      <p:tags r:id="rId1"/>
    </p:custDataLst>
    <p:extLst>
      <p:ext uri="{BB962C8B-B14F-4D97-AF65-F5344CB8AC3E}">
        <p14:creationId xmlns:p14="http://schemas.microsoft.com/office/powerpoint/2010/main" val="1567385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05193" y="501806"/>
            <a:ext cx="8338757" cy="1015663"/>
          </a:xfrm>
          <a:prstGeom prst="rect">
            <a:avLst/>
          </a:prstGeom>
          <a:solidFill>
            <a:srgbClr val="E51937"/>
          </a:solidFill>
        </p:spPr>
        <p:txBody>
          <a:bodyPr wrap="square" rtlCol="0">
            <a:spAutoFit/>
          </a:bodyPr>
          <a:lstStyle/>
          <a:p>
            <a:r>
              <a:rPr lang="en-AU" sz="3200" b="1" dirty="0">
                <a:solidFill>
                  <a:schemeClr val="bg1"/>
                </a:solidFill>
                <a:latin typeface="Calibri" panose="020F0502020204030204" pitchFamily="34" charset="0"/>
                <a:cs typeface="Calibri" panose="020F0502020204030204" pitchFamily="34" charset="0"/>
              </a:rPr>
              <a:t>Master of Business Administration Program</a:t>
            </a:r>
          </a:p>
          <a:p>
            <a:r>
              <a:rPr lang="en-AU" sz="2800" b="1" dirty="0">
                <a:solidFill>
                  <a:schemeClr val="bg1"/>
                </a:solidFill>
                <a:latin typeface="Calibri" panose="020F0502020204030204" pitchFamily="34" charset="0"/>
                <a:cs typeface="Calibri" panose="020F0502020204030204" pitchFamily="34" charset="0"/>
              </a:rPr>
              <a:t>Structure</a:t>
            </a:r>
          </a:p>
        </p:txBody>
      </p:sp>
      <p:sp>
        <p:nvSpPr>
          <p:cNvPr id="4" name="Rectangle 3"/>
          <p:cNvSpPr/>
          <p:nvPr/>
        </p:nvSpPr>
        <p:spPr>
          <a:xfrm>
            <a:off x="405194" y="1752610"/>
            <a:ext cx="11592842" cy="4878259"/>
          </a:xfrm>
          <a:prstGeom prst="rect">
            <a:avLst/>
          </a:prstGeom>
        </p:spPr>
        <p:txBody>
          <a:bodyPr wrap="square">
            <a:spAutoFit/>
          </a:bodyPr>
          <a:lstStyle/>
          <a:p>
            <a:pPr lvl="0">
              <a:lnSpc>
                <a:spcPct val="150000"/>
              </a:lnSpc>
              <a:spcBef>
                <a:spcPts val="1000"/>
              </a:spcBef>
              <a:buClr>
                <a:srgbClr val="007FA3"/>
              </a:buClr>
            </a:pPr>
            <a:r>
              <a:rPr lang="en-AU" sz="2600" b="1" dirty="0">
                <a:solidFill>
                  <a:srgbClr val="C00000"/>
                </a:solidFill>
                <a:latin typeface="Gill Sans Nova Light"/>
              </a:rPr>
              <a:t>		</a:t>
            </a:r>
            <a:r>
              <a:rPr lang="en-AU" sz="2800" b="1" dirty="0">
                <a:solidFill>
                  <a:srgbClr val="C00000"/>
                </a:solidFill>
              </a:rPr>
              <a:t>Entrepreneur major subjects (8) – all F2F </a:t>
            </a:r>
          </a:p>
          <a:p>
            <a:pPr lvl="0">
              <a:lnSpc>
                <a:spcPct val="150000"/>
              </a:lnSpc>
              <a:spcBef>
                <a:spcPts val="1000"/>
              </a:spcBef>
              <a:buClr>
                <a:srgbClr val="007FA3"/>
              </a:buClr>
            </a:pPr>
            <a:r>
              <a:rPr lang="en-AU" sz="2400" b="1" dirty="0">
                <a:solidFill>
                  <a:schemeClr val="tx2">
                    <a:lumMod val="50000"/>
                  </a:schemeClr>
                </a:solidFill>
                <a:latin typeface="Gill Sans Nova Light"/>
              </a:rPr>
              <a:t>MCR005 Clients and Markets	          </a:t>
            </a:r>
          </a:p>
          <a:p>
            <a:pPr>
              <a:lnSpc>
                <a:spcPct val="150000"/>
              </a:lnSpc>
              <a:spcBef>
                <a:spcPts val="1000"/>
              </a:spcBef>
              <a:buClr>
                <a:srgbClr val="007FA3"/>
              </a:buClr>
            </a:pPr>
            <a:r>
              <a:rPr lang="en-AU" sz="2400" b="1" dirty="0">
                <a:solidFill>
                  <a:schemeClr val="tx2">
                    <a:lumMod val="50000"/>
                  </a:schemeClr>
                </a:solidFill>
                <a:latin typeface="Gill Sans Nova Light"/>
              </a:rPr>
              <a:t>MCR010 Innovation &amp; Commercialization       MKT001 Brand Development</a:t>
            </a:r>
          </a:p>
          <a:p>
            <a:pPr>
              <a:lnSpc>
                <a:spcPct val="150000"/>
              </a:lnSpc>
              <a:spcBef>
                <a:spcPts val="1000"/>
              </a:spcBef>
              <a:buClr>
                <a:srgbClr val="007FA3"/>
              </a:buClr>
            </a:pPr>
            <a:r>
              <a:rPr lang="en-AU" sz="2400" b="1" dirty="0">
                <a:solidFill>
                  <a:schemeClr val="tx2">
                    <a:lumMod val="50000"/>
                  </a:schemeClr>
                </a:solidFill>
                <a:latin typeface="Gill Sans Nova Light"/>
              </a:rPr>
              <a:t>MHR001 Managing Workplace Relations         MKT002 Marketing New Products</a:t>
            </a:r>
          </a:p>
          <a:p>
            <a:pPr lvl="0">
              <a:lnSpc>
                <a:spcPct val="150000"/>
              </a:lnSpc>
              <a:spcBef>
                <a:spcPts val="1000"/>
              </a:spcBef>
              <a:buClr>
                <a:srgbClr val="007FA3"/>
              </a:buClr>
            </a:pPr>
            <a:r>
              <a:rPr lang="en-AU" sz="2400" b="1" dirty="0">
                <a:solidFill>
                  <a:schemeClr val="tx2">
                    <a:lumMod val="50000"/>
                  </a:schemeClr>
                </a:solidFill>
                <a:latin typeface="Gill Sans Nova Light"/>
              </a:rPr>
              <a:t>MHR002 Leading Innovation &amp; Change	</a:t>
            </a:r>
          </a:p>
          <a:p>
            <a:pPr lvl="0">
              <a:lnSpc>
                <a:spcPct val="150000"/>
              </a:lnSpc>
              <a:spcBef>
                <a:spcPts val="1000"/>
              </a:spcBef>
              <a:buClr>
                <a:srgbClr val="007FA3"/>
              </a:buClr>
            </a:pPr>
            <a:r>
              <a:rPr lang="en-AU" sz="2400" b="1" dirty="0">
                <a:solidFill>
                  <a:schemeClr val="tx2">
                    <a:lumMod val="50000"/>
                  </a:schemeClr>
                </a:solidFill>
                <a:latin typeface="Gill Sans Nova Light"/>
              </a:rPr>
              <a:t>MCR011 Strategic Business Simulation	</a:t>
            </a:r>
          </a:p>
          <a:p>
            <a:pPr lvl="0">
              <a:lnSpc>
                <a:spcPct val="150000"/>
              </a:lnSpc>
              <a:spcBef>
                <a:spcPts val="1000"/>
              </a:spcBef>
              <a:buClr>
                <a:srgbClr val="007FA3"/>
              </a:buClr>
            </a:pPr>
            <a:r>
              <a:rPr lang="en-AU" sz="2400" b="1" dirty="0">
                <a:solidFill>
                  <a:schemeClr val="tx2">
                    <a:lumMod val="50000"/>
                  </a:schemeClr>
                </a:solidFill>
                <a:latin typeface="Gill Sans Nova Light"/>
              </a:rPr>
              <a:t>MCR012 Entrepreneurship Research Report</a:t>
            </a:r>
            <a:r>
              <a:rPr lang="en-AU" sz="2600" b="1" dirty="0">
                <a:solidFill>
                  <a:schemeClr val="tx2">
                    <a:lumMod val="50000"/>
                  </a:schemeClr>
                </a:solidFill>
                <a:latin typeface="Gill Sans Nova Light"/>
              </a:rPr>
              <a:t>					</a:t>
            </a:r>
            <a:endParaRPr lang="en-AU" sz="2800" b="1" dirty="0">
              <a:solidFill>
                <a:schemeClr val="tx2">
                  <a:lumMod val="50000"/>
                </a:schemeClr>
              </a:solidFill>
              <a:latin typeface="Gill Sans Nova Light"/>
              <a:cs typeface="Calibri" panose="020F0502020204030204" pitchFamily="34" charset="0"/>
            </a:endParaRPr>
          </a:p>
        </p:txBody>
      </p:sp>
      <p:sp>
        <p:nvSpPr>
          <p:cNvPr id="7" name="Slide Number Placeholder 6"/>
          <p:cNvSpPr>
            <a:spLocks noGrp="1"/>
          </p:cNvSpPr>
          <p:nvPr>
            <p:ph type="sldNum" sz="quarter" idx="12"/>
          </p:nvPr>
        </p:nvSpPr>
        <p:spPr/>
        <p:txBody>
          <a:bodyPr/>
          <a:lstStyle/>
          <a:p>
            <a:fld id="{1ED8A3C5-3386-47F4-A78C-FF850FDF49EE}" type="slidenum">
              <a:rPr lang="en-AU" smtClean="0"/>
              <a:t>15</a:t>
            </a:fld>
            <a:endParaRPr lang="en-AU"/>
          </a:p>
        </p:txBody>
      </p:sp>
    </p:spTree>
    <p:custDataLst>
      <p:tags r:id="rId1"/>
    </p:custDataLst>
    <p:extLst>
      <p:ext uri="{BB962C8B-B14F-4D97-AF65-F5344CB8AC3E}">
        <p14:creationId xmlns:p14="http://schemas.microsoft.com/office/powerpoint/2010/main" val="3708035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6720" y="355629"/>
            <a:ext cx="8338757" cy="1015663"/>
          </a:xfrm>
          <a:prstGeom prst="rect">
            <a:avLst/>
          </a:prstGeom>
          <a:solidFill>
            <a:srgbClr val="E51937"/>
          </a:solidFill>
        </p:spPr>
        <p:txBody>
          <a:bodyPr wrap="square" rtlCol="0">
            <a:spAutoFit/>
          </a:bodyPr>
          <a:lstStyle/>
          <a:p>
            <a:r>
              <a:rPr lang="en-AU" sz="3200" b="1" dirty="0">
                <a:solidFill>
                  <a:schemeClr val="bg1"/>
                </a:solidFill>
                <a:latin typeface="Calibri" panose="020F0502020204030204" pitchFamily="34" charset="0"/>
                <a:cs typeface="Calibri" panose="020F0502020204030204" pitchFamily="34" charset="0"/>
              </a:rPr>
              <a:t>Master of Business Administration Program</a:t>
            </a:r>
          </a:p>
          <a:p>
            <a:r>
              <a:rPr lang="en-AU" sz="2800" b="1" dirty="0">
                <a:solidFill>
                  <a:schemeClr val="bg1"/>
                </a:solidFill>
                <a:latin typeface="Calibri" panose="020F0502020204030204" pitchFamily="34" charset="0"/>
                <a:cs typeface="Calibri" panose="020F0502020204030204" pitchFamily="34" charset="0"/>
              </a:rPr>
              <a:t>Structure</a:t>
            </a:r>
          </a:p>
        </p:txBody>
      </p:sp>
      <p:sp>
        <p:nvSpPr>
          <p:cNvPr id="4" name="Rectangle 3"/>
          <p:cNvSpPr/>
          <p:nvPr/>
        </p:nvSpPr>
        <p:spPr>
          <a:xfrm>
            <a:off x="219941" y="1488812"/>
            <a:ext cx="11787332" cy="6047809"/>
          </a:xfrm>
          <a:prstGeom prst="rect">
            <a:avLst/>
          </a:prstGeom>
        </p:spPr>
        <p:txBody>
          <a:bodyPr wrap="square">
            <a:spAutoFit/>
          </a:bodyPr>
          <a:lstStyle/>
          <a:p>
            <a:pPr lvl="0">
              <a:lnSpc>
                <a:spcPct val="150000"/>
              </a:lnSpc>
              <a:spcBef>
                <a:spcPts val="1000"/>
              </a:spcBef>
              <a:buClr>
                <a:srgbClr val="007FA3"/>
              </a:buClr>
            </a:pPr>
            <a:r>
              <a:rPr lang="en-AU" sz="2600" b="1" dirty="0">
                <a:solidFill>
                  <a:srgbClr val="C00000"/>
                </a:solidFill>
                <a:latin typeface="Gill Sans Nova Light"/>
              </a:rPr>
              <a:t>			</a:t>
            </a:r>
            <a:r>
              <a:rPr lang="en-AU" sz="2800" b="1" dirty="0">
                <a:solidFill>
                  <a:srgbClr val="C00000"/>
                </a:solidFill>
              </a:rPr>
              <a:t>Accounting major subjects (8) – all F2F</a:t>
            </a:r>
          </a:p>
          <a:p>
            <a:pPr lvl="0">
              <a:lnSpc>
                <a:spcPct val="150000"/>
              </a:lnSpc>
              <a:spcBef>
                <a:spcPts val="1000"/>
              </a:spcBef>
              <a:buClr>
                <a:srgbClr val="007FA3"/>
              </a:buClr>
            </a:pPr>
            <a:r>
              <a:rPr lang="en-AU" sz="2000" b="1" dirty="0">
                <a:solidFill>
                  <a:schemeClr val="tx2">
                    <a:lumMod val="50000"/>
                  </a:schemeClr>
                </a:solidFill>
                <a:latin typeface="Gill Sans Nova Light"/>
              </a:rPr>
              <a:t>MAC001A Financial Accounting &amp; Reporting	</a:t>
            </a:r>
          </a:p>
          <a:p>
            <a:pPr lvl="0">
              <a:lnSpc>
                <a:spcPct val="150000"/>
              </a:lnSpc>
              <a:spcBef>
                <a:spcPts val="1000"/>
              </a:spcBef>
              <a:buClr>
                <a:srgbClr val="007FA3"/>
              </a:buClr>
            </a:pPr>
            <a:r>
              <a:rPr lang="en-AU" sz="2000" b="1" dirty="0">
                <a:solidFill>
                  <a:schemeClr val="tx2">
                    <a:lumMod val="50000"/>
                  </a:schemeClr>
                </a:solidFill>
                <a:latin typeface="Gill Sans Nova Light"/>
              </a:rPr>
              <a:t>MAC002   Accounting Information System </a:t>
            </a:r>
          </a:p>
          <a:p>
            <a:pPr lvl="0">
              <a:lnSpc>
                <a:spcPct val="150000"/>
              </a:lnSpc>
              <a:spcBef>
                <a:spcPts val="1000"/>
              </a:spcBef>
              <a:buClr>
                <a:srgbClr val="007FA3"/>
              </a:buClr>
            </a:pPr>
            <a:r>
              <a:rPr lang="en-AU" sz="2000" b="1" dirty="0">
                <a:solidFill>
                  <a:schemeClr val="tx2">
                    <a:lumMod val="50000"/>
                  </a:schemeClr>
                </a:solidFill>
                <a:latin typeface="Gill Sans Nova Light"/>
              </a:rPr>
              <a:t>MAC003  Management Accounting		      	</a:t>
            </a:r>
          </a:p>
          <a:p>
            <a:pPr lvl="0">
              <a:lnSpc>
                <a:spcPct val="150000"/>
              </a:lnSpc>
              <a:spcBef>
                <a:spcPts val="1000"/>
              </a:spcBef>
              <a:buClr>
                <a:srgbClr val="007FA3"/>
              </a:buClr>
            </a:pPr>
            <a:r>
              <a:rPr lang="en-AU" sz="2000" b="1" dirty="0">
                <a:solidFill>
                  <a:schemeClr val="tx2">
                    <a:lumMod val="50000"/>
                  </a:schemeClr>
                </a:solidFill>
                <a:latin typeface="Gill Sans Nova Light"/>
              </a:rPr>
              <a:t>MAC004  Quantitative Methods</a:t>
            </a:r>
          </a:p>
          <a:p>
            <a:pPr lvl="0">
              <a:lnSpc>
                <a:spcPct val="150000"/>
              </a:lnSpc>
              <a:spcBef>
                <a:spcPts val="1000"/>
              </a:spcBef>
              <a:buClr>
                <a:srgbClr val="007FA3"/>
              </a:buClr>
            </a:pPr>
            <a:r>
              <a:rPr lang="en-AU" sz="2000" b="1" dirty="0">
                <a:solidFill>
                  <a:schemeClr val="tx2">
                    <a:lumMod val="50000"/>
                  </a:schemeClr>
                </a:solidFill>
                <a:latin typeface="Gill Sans Nova Light"/>
              </a:rPr>
              <a:t>MAC005  Audit and Assurance	</a:t>
            </a:r>
          </a:p>
          <a:p>
            <a:pPr lvl="0">
              <a:lnSpc>
                <a:spcPct val="150000"/>
              </a:lnSpc>
              <a:spcBef>
                <a:spcPts val="1000"/>
              </a:spcBef>
              <a:buClr>
                <a:srgbClr val="007FA3"/>
              </a:buClr>
            </a:pPr>
            <a:r>
              <a:rPr lang="en-AU" sz="2000" b="1" dirty="0">
                <a:solidFill>
                  <a:schemeClr val="tx2">
                    <a:lumMod val="50000"/>
                  </a:schemeClr>
                </a:solidFill>
                <a:latin typeface="Gill Sans Nova Light"/>
              </a:rPr>
              <a:t>MAC006  Adv. Financial Accounting &amp; Reporting 	</a:t>
            </a:r>
          </a:p>
          <a:p>
            <a:pPr lvl="0">
              <a:lnSpc>
                <a:spcPct val="150000"/>
              </a:lnSpc>
              <a:spcBef>
                <a:spcPts val="1000"/>
              </a:spcBef>
              <a:buClr>
                <a:srgbClr val="007FA3"/>
              </a:buClr>
            </a:pPr>
            <a:r>
              <a:rPr lang="en-AU" sz="2000" b="1" dirty="0">
                <a:solidFill>
                  <a:schemeClr val="tx2">
                    <a:lumMod val="50000"/>
                  </a:schemeClr>
                </a:solidFill>
                <a:latin typeface="Gill Sans Nova Light"/>
              </a:rPr>
              <a:t>MAC007  Strategic Management Accounting</a:t>
            </a:r>
          </a:p>
          <a:p>
            <a:pPr>
              <a:lnSpc>
                <a:spcPct val="150000"/>
              </a:lnSpc>
              <a:spcBef>
                <a:spcPts val="1000"/>
              </a:spcBef>
              <a:buClr>
                <a:srgbClr val="007FA3"/>
              </a:buClr>
            </a:pPr>
            <a:r>
              <a:rPr lang="en-AU" sz="2000" b="1" dirty="0">
                <a:solidFill>
                  <a:schemeClr val="tx2">
                    <a:lumMod val="50000"/>
                  </a:schemeClr>
                </a:solidFill>
                <a:latin typeface="Gill Sans Nova Light"/>
              </a:rPr>
              <a:t>MAC008  Taxation Law		</a:t>
            </a:r>
          </a:p>
          <a:p>
            <a:pPr lvl="0">
              <a:lnSpc>
                <a:spcPct val="150000"/>
              </a:lnSpc>
              <a:spcBef>
                <a:spcPts val="1000"/>
              </a:spcBef>
              <a:buClr>
                <a:srgbClr val="007FA3"/>
              </a:buClr>
            </a:pPr>
            <a:r>
              <a:rPr lang="en-AU" sz="2000" b="1" dirty="0">
                <a:solidFill>
                  <a:schemeClr val="tx2">
                    <a:lumMod val="50000"/>
                  </a:schemeClr>
                </a:solidFill>
                <a:latin typeface="Gill Sans Nova Light"/>
              </a:rPr>
              <a:t>						</a:t>
            </a:r>
            <a:endParaRPr lang="en-AU" sz="2000" b="1" dirty="0">
              <a:solidFill>
                <a:schemeClr val="tx2">
                  <a:lumMod val="50000"/>
                </a:schemeClr>
              </a:solidFill>
              <a:latin typeface="Gill Sans Nova Light"/>
              <a:cs typeface="Calibri" panose="020F0502020204030204" pitchFamily="34" charset="0"/>
            </a:endParaRPr>
          </a:p>
        </p:txBody>
      </p:sp>
      <p:sp>
        <p:nvSpPr>
          <p:cNvPr id="8" name="Slide Number Placeholder 7"/>
          <p:cNvSpPr>
            <a:spLocks noGrp="1"/>
          </p:cNvSpPr>
          <p:nvPr>
            <p:ph type="sldNum" sz="quarter" idx="12"/>
          </p:nvPr>
        </p:nvSpPr>
        <p:spPr>
          <a:xfrm>
            <a:off x="8619653" y="6326187"/>
            <a:ext cx="2743200" cy="365125"/>
          </a:xfrm>
        </p:spPr>
        <p:txBody>
          <a:bodyPr/>
          <a:lstStyle/>
          <a:p>
            <a:fld id="{1ED8A3C5-3386-47F4-A78C-FF850FDF49EE}" type="slidenum">
              <a:rPr lang="en-AU" smtClean="0"/>
              <a:t>16</a:t>
            </a:fld>
            <a:endParaRPr lang="en-AU"/>
          </a:p>
        </p:txBody>
      </p:sp>
    </p:spTree>
    <p:custDataLst>
      <p:tags r:id="rId1"/>
    </p:custDataLst>
    <p:extLst>
      <p:ext uri="{BB962C8B-B14F-4D97-AF65-F5344CB8AC3E}">
        <p14:creationId xmlns:p14="http://schemas.microsoft.com/office/powerpoint/2010/main" val="685994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96228" y="385265"/>
            <a:ext cx="8338757" cy="1077218"/>
          </a:xfrm>
          <a:prstGeom prst="rect">
            <a:avLst/>
          </a:prstGeom>
          <a:solidFill>
            <a:srgbClr val="E51937"/>
          </a:solidFill>
        </p:spPr>
        <p:txBody>
          <a:bodyPr wrap="square" rtlCol="0">
            <a:spAutoFit/>
          </a:bodyPr>
          <a:lstStyle/>
          <a:p>
            <a:r>
              <a:rPr lang="en-AU" sz="3200" b="1" dirty="0">
                <a:solidFill>
                  <a:schemeClr val="bg1"/>
                </a:solidFill>
                <a:latin typeface="Calibri" panose="020F0502020204030204" pitchFamily="34" charset="0"/>
                <a:cs typeface="Calibri" panose="020F0502020204030204" pitchFamily="34" charset="0"/>
              </a:rPr>
              <a:t>Master of Business Administration Program</a:t>
            </a:r>
          </a:p>
          <a:p>
            <a:r>
              <a:rPr lang="en-AU" sz="3200" b="1" dirty="0">
                <a:solidFill>
                  <a:schemeClr val="bg1"/>
                </a:solidFill>
                <a:latin typeface="Calibri" panose="020F0502020204030204" pitchFamily="34" charset="0"/>
                <a:cs typeface="Calibri" panose="020F0502020204030204" pitchFamily="34" charset="0"/>
              </a:rPr>
              <a:t>Structure</a:t>
            </a:r>
            <a:endParaRPr lang="en-AU" sz="2800" b="1" dirty="0">
              <a:solidFill>
                <a:schemeClr val="bg1"/>
              </a:solidFill>
              <a:latin typeface="Calibri" panose="020F0502020204030204" pitchFamily="34" charset="0"/>
              <a:cs typeface="Calibri" panose="020F0502020204030204" pitchFamily="34" charset="0"/>
            </a:endParaRPr>
          </a:p>
        </p:txBody>
      </p:sp>
      <p:sp>
        <p:nvSpPr>
          <p:cNvPr id="4" name="Rectangle 3"/>
          <p:cNvSpPr/>
          <p:nvPr/>
        </p:nvSpPr>
        <p:spPr>
          <a:xfrm>
            <a:off x="231884" y="1576783"/>
            <a:ext cx="11728231" cy="4368696"/>
          </a:xfrm>
          <a:prstGeom prst="rect">
            <a:avLst/>
          </a:prstGeom>
        </p:spPr>
        <p:txBody>
          <a:bodyPr wrap="square">
            <a:spAutoFit/>
          </a:bodyPr>
          <a:lstStyle/>
          <a:p>
            <a:pPr lvl="0">
              <a:lnSpc>
                <a:spcPct val="150000"/>
              </a:lnSpc>
              <a:spcBef>
                <a:spcPts val="1000"/>
              </a:spcBef>
              <a:buClr>
                <a:srgbClr val="007FA3"/>
              </a:buClr>
            </a:pPr>
            <a:r>
              <a:rPr lang="en-AU" sz="2600" b="1" dirty="0">
                <a:solidFill>
                  <a:srgbClr val="C00000"/>
                </a:solidFill>
                <a:latin typeface="Gill Sans Nova Light"/>
              </a:rPr>
              <a:t>			</a:t>
            </a:r>
            <a:r>
              <a:rPr lang="en-AU" sz="2800" b="1" dirty="0">
                <a:solidFill>
                  <a:srgbClr val="C00000"/>
                </a:solidFill>
              </a:rPr>
              <a:t>IT management major subjects (8) – all F2F</a:t>
            </a:r>
          </a:p>
          <a:p>
            <a:pPr lvl="0">
              <a:lnSpc>
                <a:spcPct val="150000"/>
              </a:lnSpc>
              <a:spcBef>
                <a:spcPts val="1000"/>
              </a:spcBef>
              <a:buClr>
                <a:srgbClr val="007FA3"/>
              </a:buClr>
            </a:pPr>
            <a:endParaRPr lang="en-AU" sz="2600" b="1" dirty="0">
              <a:solidFill>
                <a:srgbClr val="C00000"/>
              </a:solidFill>
              <a:latin typeface="Gill Sans Nova Light"/>
            </a:endParaRPr>
          </a:p>
          <a:p>
            <a:pPr lvl="0">
              <a:lnSpc>
                <a:spcPct val="150000"/>
              </a:lnSpc>
              <a:spcBef>
                <a:spcPts val="1000"/>
              </a:spcBef>
              <a:buClr>
                <a:srgbClr val="007FA3"/>
              </a:buClr>
            </a:pPr>
            <a:r>
              <a:rPr lang="en-AU" sz="2000" b="1" dirty="0">
                <a:solidFill>
                  <a:schemeClr val="tx2">
                    <a:lumMod val="50000"/>
                  </a:schemeClr>
                </a:solidFill>
                <a:latin typeface="Gill Sans Nova Light" panose="020B0302020104020203" pitchFamily="34" charset="0"/>
                <a:cs typeface="Calibri" panose="020F0502020204030204" pitchFamily="34" charset="0"/>
              </a:rPr>
              <a:t>MIT101 Business Analysis and Programming 	             MHRIT002 Leading Innovation and Change in IT</a:t>
            </a:r>
          </a:p>
          <a:p>
            <a:pPr lvl="0">
              <a:lnSpc>
                <a:spcPct val="150000"/>
              </a:lnSpc>
              <a:spcBef>
                <a:spcPts val="1000"/>
              </a:spcBef>
              <a:buClr>
                <a:srgbClr val="007FA3"/>
              </a:buClr>
            </a:pPr>
            <a:r>
              <a:rPr lang="en-AU" sz="2000" b="1" dirty="0">
                <a:solidFill>
                  <a:schemeClr val="tx2">
                    <a:lumMod val="50000"/>
                  </a:schemeClr>
                </a:solidFill>
                <a:latin typeface="Gill Sans Nova Light" panose="020B0302020104020203" pitchFamily="34" charset="0"/>
                <a:cs typeface="Calibri" panose="020F0502020204030204" pitchFamily="34" charset="0"/>
              </a:rPr>
              <a:t>MIT102 IT Networks and Cyber Security		MCRIT010 Innovation and Commercialization in IT</a:t>
            </a:r>
          </a:p>
          <a:p>
            <a:pPr>
              <a:lnSpc>
                <a:spcPct val="150000"/>
              </a:lnSpc>
              <a:spcBef>
                <a:spcPts val="1000"/>
              </a:spcBef>
              <a:buClr>
                <a:srgbClr val="007FA3"/>
              </a:buClr>
            </a:pPr>
            <a:r>
              <a:rPr lang="en-AU" sz="2000" b="1" dirty="0">
                <a:solidFill>
                  <a:schemeClr val="tx2">
                    <a:lumMod val="50000"/>
                  </a:schemeClr>
                </a:solidFill>
                <a:latin typeface="Gill Sans Nova Light" panose="020B0302020104020203" pitchFamily="34" charset="0"/>
                <a:cs typeface="Calibri" panose="020F0502020204030204" pitchFamily="34" charset="0"/>
              </a:rPr>
              <a:t>MIT103 Managing Digital Transformation                    MCRIT011 IT Strategic Management</a:t>
            </a:r>
          </a:p>
          <a:p>
            <a:pPr>
              <a:lnSpc>
                <a:spcPct val="150000"/>
              </a:lnSpc>
              <a:spcBef>
                <a:spcPts val="1000"/>
              </a:spcBef>
              <a:buClr>
                <a:srgbClr val="007FA3"/>
              </a:buClr>
            </a:pPr>
            <a:r>
              <a:rPr lang="en-AU" sz="2000" b="1" dirty="0">
                <a:solidFill>
                  <a:schemeClr val="tx2">
                    <a:lumMod val="50000"/>
                  </a:schemeClr>
                </a:solidFill>
                <a:latin typeface="Gill Sans Nova Light" panose="020B0302020104020203" pitchFamily="34" charset="0"/>
                <a:cs typeface="Calibri" panose="020F0502020204030204" pitchFamily="34" charset="0"/>
              </a:rPr>
              <a:t>MIT104 Information System In Practice		MCRIT012 IT Industry Research Project</a:t>
            </a:r>
            <a:r>
              <a:rPr lang="en-AU" sz="2000" b="1" dirty="0">
                <a:solidFill>
                  <a:schemeClr val="tx2">
                    <a:lumMod val="50000"/>
                  </a:schemeClr>
                </a:solidFill>
                <a:latin typeface="Gill Sans Nova Light" panose="020B0302020104020203" pitchFamily="34" charset="0"/>
                <a:cs typeface="Calibri Light" panose="020F0302020204030204" pitchFamily="34" charset="0"/>
              </a:rPr>
              <a:t>	</a:t>
            </a:r>
            <a:r>
              <a:rPr lang="en-AU" sz="2000" b="1" dirty="0">
                <a:solidFill>
                  <a:schemeClr val="tx2">
                    <a:lumMod val="50000"/>
                  </a:schemeClr>
                </a:solidFill>
                <a:latin typeface="Gill Sans Nova Light"/>
              </a:rPr>
              <a:t>	</a:t>
            </a:r>
            <a:r>
              <a:rPr lang="en-AU" sz="2600" b="1" dirty="0">
                <a:solidFill>
                  <a:schemeClr val="tx2">
                    <a:lumMod val="50000"/>
                  </a:schemeClr>
                </a:solidFill>
                <a:latin typeface="Gill Sans Nova Light"/>
              </a:rPr>
              <a:t>				</a:t>
            </a:r>
            <a:endParaRPr lang="en-AU" sz="2800" b="1" dirty="0">
              <a:solidFill>
                <a:schemeClr val="tx2">
                  <a:lumMod val="50000"/>
                </a:schemeClr>
              </a:solidFill>
              <a:latin typeface="Gill Sans Nova Light"/>
              <a:cs typeface="Calibri" panose="020F0502020204030204" pitchFamily="34" charset="0"/>
            </a:endParaRPr>
          </a:p>
        </p:txBody>
      </p:sp>
      <p:sp>
        <p:nvSpPr>
          <p:cNvPr id="7" name="Slide Number Placeholder 6"/>
          <p:cNvSpPr>
            <a:spLocks noGrp="1"/>
          </p:cNvSpPr>
          <p:nvPr>
            <p:ph type="sldNum" sz="quarter" idx="12"/>
          </p:nvPr>
        </p:nvSpPr>
        <p:spPr/>
        <p:txBody>
          <a:bodyPr/>
          <a:lstStyle/>
          <a:p>
            <a:fld id="{1ED8A3C5-3386-47F4-A78C-FF850FDF49EE}" type="slidenum">
              <a:rPr lang="en-AU" smtClean="0"/>
              <a:t>17</a:t>
            </a:fld>
            <a:endParaRPr lang="en-AU"/>
          </a:p>
        </p:txBody>
      </p:sp>
    </p:spTree>
    <p:custDataLst>
      <p:tags r:id="rId1"/>
    </p:custDataLst>
    <p:extLst>
      <p:ext uri="{BB962C8B-B14F-4D97-AF65-F5344CB8AC3E}">
        <p14:creationId xmlns:p14="http://schemas.microsoft.com/office/powerpoint/2010/main" val="3494133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1843" y="467300"/>
            <a:ext cx="8338757" cy="584775"/>
          </a:xfrm>
          <a:prstGeom prst="rect">
            <a:avLst/>
          </a:prstGeom>
          <a:solidFill>
            <a:srgbClr val="E51937"/>
          </a:solidFill>
        </p:spPr>
        <p:txBody>
          <a:bodyPr wrap="square" rtlCol="0">
            <a:spAutoFit/>
          </a:bodyPr>
          <a:lstStyle/>
          <a:p>
            <a:r>
              <a:rPr lang="en-AU" sz="3200" b="1" dirty="0">
                <a:solidFill>
                  <a:schemeClr val="bg1"/>
                </a:solidFill>
                <a:latin typeface="Calibri" panose="020F0502020204030204" pitchFamily="34" charset="0"/>
                <a:cs typeface="Calibri" panose="020F0502020204030204" pitchFamily="34" charset="0"/>
              </a:rPr>
              <a:t>MBA Subject Selections</a:t>
            </a:r>
          </a:p>
        </p:txBody>
      </p:sp>
      <p:sp>
        <p:nvSpPr>
          <p:cNvPr id="4" name="Rectangle 3"/>
          <p:cNvSpPr/>
          <p:nvPr/>
        </p:nvSpPr>
        <p:spPr>
          <a:xfrm>
            <a:off x="61102" y="1014268"/>
            <a:ext cx="12130898" cy="4829464"/>
          </a:xfrm>
          <a:prstGeom prst="rect">
            <a:avLst/>
          </a:prstGeom>
        </p:spPr>
        <p:txBody>
          <a:bodyPr wrap="square">
            <a:spAutoFit/>
          </a:bodyPr>
          <a:lstStyle/>
          <a:p>
            <a:pPr lvl="0">
              <a:lnSpc>
                <a:spcPct val="150000"/>
              </a:lnSpc>
              <a:spcBef>
                <a:spcPts val="1000"/>
              </a:spcBef>
              <a:buClr>
                <a:srgbClr val="007FA3"/>
              </a:buClr>
            </a:pPr>
            <a:r>
              <a:rPr lang="en-AU" sz="2600" b="1" dirty="0">
                <a:solidFill>
                  <a:srgbClr val="FF0000"/>
                </a:solidFill>
              </a:rPr>
              <a:t>			Three trimesters a year</a:t>
            </a:r>
          </a:p>
          <a:p>
            <a:pPr lvl="0">
              <a:lnSpc>
                <a:spcPct val="150000"/>
              </a:lnSpc>
              <a:spcBef>
                <a:spcPts val="1000"/>
              </a:spcBef>
              <a:buClr>
                <a:srgbClr val="007FA3"/>
              </a:buClr>
            </a:pPr>
            <a:r>
              <a:rPr lang="en-AU" sz="2400" b="1" dirty="0">
                <a:solidFill>
                  <a:schemeClr val="tx2">
                    <a:lumMod val="50000"/>
                  </a:schemeClr>
                </a:solidFill>
              </a:rPr>
              <a:t>A preferable model we recommend for your study load: 	</a:t>
            </a:r>
            <a:r>
              <a:rPr lang="en-AU" sz="4400" b="1" dirty="0">
                <a:solidFill>
                  <a:srgbClr val="C00000"/>
                </a:solidFill>
              </a:rPr>
              <a:t>3 + 3 + 2</a:t>
            </a:r>
            <a:r>
              <a:rPr lang="en-AU" sz="4000" b="1" dirty="0">
                <a:solidFill>
                  <a:srgbClr val="C00000"/>
                </a:solidFill>
              </a:rPr>
              <a:t>  </a:t>
            </a:r>
          </a:p>
          <a:p>
            <a:pPr lvl="0">
              <a:lnSpc>
                <a:spcPct val="150000"/>
              </a:lnSpc>
              <a:spcBef>
                <a:spcPts val="1000"/>
              </a:spcBef>
              <a:buClr>
                <a:srgbClr val="007FA3"/>
              </a:buClr>
            </a:pPr>
            <a:r>
              <a:rPr lang="en-AU" sz="2400" b="1" i="1" dirty="0"/>
              <a:t>Example:  </a:t>
            </a:r>
            <a:r>
              <a:rPr lang="en-AU" sz="2400" b="1" dirty="0">
                <a:solidFill>
                  <a:schemeClr val="tx2">
                    <a:lumMod val="50000"/>
                  </a:schemeClr>
                </a:solidFill>
              </a:rPr>
              <a:t>		</a:t>
            </a:r>
            <a:r>
              <a:rPr lang="en-AU" sz="2600" b="1" i="1" dirty="0">
                <a:solidFill>
                  <a:schemeClr val="tx2">
                    <a:lumMod val="50000"/>
                  </a:schemeClr>
                </a:solidFill>
              </a:rPr>
              <a:t>Trimester 1</a:t>
            </a:r>
            <a:r>
              <a:rPr lang="en-AU" sz="2400" b="1" dirty="0">
                <a:solidFill>
                  <a:schemeClr val="tx2">
                    <a:lumMod val="50000"/>
                  </a:schemeClr>
                </a:solidFill>
              </a:rPr>
              <a:t>:  </a:t>
            </a:r>
            <a:r>
              <a:rPr lang="en-AU" sz="2800" b="1" dirty="0">
                <a:solidFill>
                  <a:srgbClr val="C00000"/>
                </a:solidFill>
              </a:rPr>
              <a:t>3</a:t>
            </a:r>
            <a:r>
              <a:rPr lang="en-AU" sz="2400" b="1" dirty="0">
                <a:solidFill>
                  <a:srgbClr val="C00000"/>
                </a:solidFill>
              </a:rPr>
              <a:t> </a:t>
            </a:r>
            <a:r>
              <a:rPr lang="en-AU" sz="2400" b="1" dirty="0">
                <a:solidFill>
                  <a:schemeClr val="tx2">
                    <a:lumMod val="50000"/>
                  </a:schemeClr>
                </a:solidFill>
              </a:rPr>
              <a:t>subjects</a:t>
            </a:r>
            <a:r>
              <a:rPr lang="en-AU" sz="2600" b="1" dirty="0">
                <a:solidFill>
                  <a:schemeClr val="tx2">
                    <a:lumMod val="50000"/>
                  </a:schemeClr>
                </a:solidFill>
              </a:rPr>
              <a:t>	 </a:t>
            </a:r>
          </a:p>
          <a:p>
            <a:pPr lvl="0">
              <a:lnSpc>
                <a:spcPct val="150000"/>
              </a:lnSpc>
              <a:spcBef>
                <a:spcPts val="1000"/>
              </a:spcBef>
              <a:buClr>
                <a:srgbClr val="007FA3"/>
              </a:buClr>
            </a:pPr>
            <a:r>
              <a:rPr lang="en-AU" sz="2600" b="1" i="1" dirty="0">
                <a:solidFill>
                  <a:schemeClr val="tx2">
                    <a:lumMod val="50000"/>
                  </a:schemeClr>
                </a:solidFill>
              </a:rPr>
              <a:t>			Trimester 2</a:t>
            </a:r>
            <a:r>
              <a:rPr lang="en-AU" sz="2600" b="1" dirty="0">
                <a:solidFill>
                  <a:schemeClr val="tx2">
                    <a:lumMod val="50000"/>
                  </a:schemeClr>
                </a:solidFill>
              </a:rPr>
              <a:t>:  </a:t>
            </a:r>
            <a:r>
              <a:rPr lang="en-AU" sz="2800" b="1" dirty="0">
                <a:solidFill>
                  <a:srgbClr val="C00000"/>
                </a:solidFill>
              </a:rPr>
              <a:t>3</a:t>
            </a:r>
            <a:r>
              <a:rPr lang="en-AU" sz="2600" b="1" dirty="0">
                <a:solidFill>
                  <a:schemeClr val="tx2">
                    <a:lumMod val="50000"/>
                  </a:schemeClr>
                </a:solidFill>
              </a:rPr>
              <a:t> subjects     </a:t>
            </a:r>
          </a:p>
          <a:p>
            <a:pPr lvl="0">
              <a:lnSpc>
                <a:spcPct val="150000"/>
              </a:lnSpc>
              <a:spcBef>
                <a:spcPts val="1000"/>
              </a:spcBef>
              <a:buClr>
                <a:srgbClr val="007FA3"/>
              </a:buClr>
            </a:pPr>
            <a:r>
              <a:rPr lang="en-AU" sz="2600" b="1" i="1" dirty="0">
                <a:solidFill>
                  <a:schemeClr val="tx2">
                    <a:lumMod val="50000"/>
                  </a:schemeClr>
                </a:solidFill>
              </a:rPr>
              <a:t>			Trimester 3</a:t>
            </a:r>
            <a:r>
              <a:rPr lang="en-AU" sz="2600" b="1" dirty="0">
                <a:solidFill>
                  <a:schemeClr val="tx2">
                    <a:lumMod val="50000"/>
                  </a:schemeClr>
                </a:solidFill>
              </a:rPr>
              <a:t>:  </a:t>
            </a:r>
            <a:r>
              <a:rPr lang="en-AU" sz="2800" b="1" dirty="0">
                <a:solidFill>
                  <a:srgbClr val="C00000"/>
                </a:solidFill>
              </a:rPr>
              <a:t>2</a:t>
            </a:r>
            <a:r>
              <a:rPr lang="en-AU" sz="2600" b="1" dirty="0">
                <a:solidFill>
                  <a:schemeClr val="tx2">
                    <a:lumMod val="50000"/>
                  </a:schemeClr>
                </a:solidFill>
              </a:rPr>
              <a:t> subjects	</a:t>
            </a:r>
          </a:p>
          <a:p>
            <a:pPr lvl="0">
              <a:lnSpc>
                <a:spcPct val="150000"/>
              </a:lnSpc>
              <a:spcBef>
                <a:spcPts val="1000"/>
              </a:spcBef>
              <a:buClr>
                <a:srgbClr val="007FA3"/>
              </a:buClr>
            </a:pPr>
            <a:r>
              <a:rPr lang="en-AU" sz="2600" b="1" dirty="0">
                <a:solidFill>
                  <a:schemeClr val="tx2">
                    <a:lumMod val="50000"/>
                  </a:schemeClr>
                </a:solidFill>
              </a:rPr>
              <a:t>	</a:t>
            </a:r>
            <a:r>
              <a:rPr lang="en-AU" sz="2600" b="1" dirty="0">
                <a:solidFill>
                  <a:srgbClr val="C00000"/>
                </a:solidFill>
              </a:rPr>
              <a:t>Take and complete the core subjects first before moving to a major</a:t>
            </a:r>
            <a:r>
              <a:rPr lang="en-AU" sz="2600" b="1" dirty="0">
                <a:solidFill>
                  <a:schemeClr val="tx2">
                    <a:lumMod val="50000"/>
                  </a:schemeClr>
                </a:solidFill>
              </a:rPr>
              <a:t>		</a:t>
            </a:r>
            <a:r>
              <a:rPr lang="en-AU" sz="2600" b="1" dirty="0">
                <a:solidFill>
                  <a:schemeClr val="tx2">
                    <a:lumMod val="50000"/>
                  </a:schemeClr>
                </a:solidFill>
                <a:latin typeface="Gill Sans Nova Light"/>
              </a:rPr>
              <a:t>	</a:t>
            </a:r>
            <a:endParaRPr lang="en-AU" sz="2800" b="1" dirty="0">
              <a:solidFill>
                <a:schemeClr val="tx2">
                  <a:lumMod val="50000"/>
                </a:schemeClr>
              </a:solidFill>
              <a:latin typeface="Gill Sans Nova Light"/>
              <a:cs typeface="Calibri" panose="020F0502020204030204" pitchFamily="34" charset="0"/>
            </a:endParaRPr>
          </a:p>
        </p:txBody>
      </p:sp>
      <p:sp>
        <p:nvSpPr>
          <p:cNvPr id="7" name="Slide Number Placeholder 6"/>
          <p:cNvSpPr>
            <a:spLocks noGrp="1"/>
          </p:cNvSpPr>
          <p:nvPr>
            <p:ph type="sldNum" sz="quarter" idx="12"/>
          </p:nvPr>
        </p:nvSpPr>
        <p:spPr/>
        <p:txBody>
          <a:bodyPr/>
          <a:lstStyle/>
          <a:p>
            <a:fld id="{1ED8A3C5-3386-47F4-A78C-FF850FDF49EE}" type="slidenum">
              <a:rPr lang="en-AU" smtClean="0"/>
              <a:t>18</a:t>
            </a:fld>
            <a:endParaRPr lang="en-AU"/>
          </a:p>
        </p:txBody>
      </p:sp>
    </p:spTree>
    <p:custDataLst>
      <p:tags r:id="rId1"/>
    </p:custDataLst>
    <p:extLst>
      <p:ext uri="{BB962C8B-B14F-4D97-AF65-F5344CB8AC3E}">
        <p14:creationId xmlns:p14="http://schemas.microsoft.com/office/powerpoint/2010/main" val="1858186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6588" y="494193"/>
            <a:ext cx="6332575" cy="1107421"/>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2385" y="689956"/>
            <a:ext cx="4694712" cy="707886"/>
          </a:xfrm>
          <a:prstGeom prst="rect">
            <a:avLst/>
          </a:prstGeom>
          <a:solidFill>
            <a:srgbClr val="E51937"/>
          </a:solidFill>
        </p:spPr>
        <p:txBody>
          <a:bodyPr wrap="square" rtlCol="0">
            <a:spAutoFit/>
          </a:bodyPr>
          <a:lstStyle/>
          <a:p>
            <a:r>
              <a:rPr lang="en-AU" sz="4000" dirty="0">
                <a:solidFill>
                  <a:schemeClr val="bg1"/>
                </a:solidFill>
                <a:latin typeface="Britannic Bold" panose="020B0903060703020204" pitchFamily="34" charset="0"/>
              </a:rPr>
              <a:t>Subject Selection</a:t>
            </a:r>
          </a:p>
        </p:txBody>
      </p:sp>
      <p:sp>
        <p:nvSpPr>
          <p:cNvPr id="13" name="Content Placeholder 30"/>
          <p:cNvSpPr txBox="1">
            <a:spLocks/>
          </p:cNvSpPr>
          <p:nvPr/>
        </p:nvSpPr>
        <p:spPr>
          <a:xfrm>
            <a:off x="286589" y="1797377"/>
            <a:ext cx="10515600" cy="48496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007FA3"/>
              </a:buClr>
              <a:buSzTx/>
              <a:buNone/>
              <a:tabLst/>
              <a:defRPr/>
            </a:pPr>
            <a:r>
              <a:rPr kumimoji="0" lang="en-US" sz="2600" b="1" i="0" u="none" strike="noStrike" kern="1200" cap="none" spc="0" normalizeH="0" baseline="0" noProof="0" dirty="0">
                <a:ln>
                  <a:noFill/>
                </a:ln>
                <a:solidFill>
                  <a:srgbClr val="C00000"/>
                </a:solidFill>
                <a:effectLst/>
                <a:uLnTx/>
                <a:uFillTx/>
                <a:ea typeface="+mn-ea"/>
              </a:rPr>
              <a:t>Subject selections:</a:t>
            </a:r>
          </a:p>
          <a:p>
            <a:pPr marR="0" lvl="1" algn="l" defTabSz="914400" rtl="0" eaLnBrk="1" fontAlgn="auto" latinLnBrk="0" hangingPunct="1">
              <a:lnSpc>
                <a:spcPct val="150000"/>
              </a:lnSpc>
              <a:spcBef>
                <a:spcPts val="500"/>
              </a:spcBef>
              <a:spcAft>
                <a:spcPts val="0"/>
              </a:spcAft>
              <a:buClr>
                <a:srgbClr val="C00000"/>
              </a:buClr>
              <a:buSzPct val="80000"/>
              <a:buFont typeface="Wingdings" panose="05000000000000000000" pitchFamily="2" charset="2"/>
              <a:buChar char="q"/>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Log into myGCA account,  go to Student Services Online/Subject Selections</a:t>
            </a:r>
          </a:p>
          <a:p>
            <a:pPr marR="0" lvl="1" algn="l" defTabSz="914400" rtl="0" eaLnBrk="1" fontAlgn="auto" latinLnBrk="0" hangingPunct="1">
              <a:lnSpc>
                <a:spcPct val="150000"/>
              </a:lnSpc>
              <a:spcBef>
                <a:spcPts val="500"/>
              </a:spcBef>
              <a:spcAft>
                <a:spcPts val="0"/>
              </a:spcAft>
              <a:buClr>
                <a:srgbClr val="C00000"/>
              </a:buClr>
              <a:buSzPct val="80000"/>
              <a:buFont typeface="Wingdings" panose="05000000000000000000" pitchFamily="2" charset="2"/>
              <a:buChar char="q"/>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There is a list of specific (Core subjects) subjects for you to select</a:t>
            </a:r>
          </a:p>
          <a:p>
            <a:pPr marR="0" lvl="1" algn="l" defTabSz="914400" rtl="0" eaLnBrk="1" fontAlgn="auto" latinLnBrk="0" hangingPunct="1">
              <a:lnSpc>
                <a:spcPct val="150000"/>
              </a:lnSpc>
              <a:spcBef>
                <a:spcPts val="500"/>
              </a:spcBef>
              <a:spcAft>
                <a:spcPts val="0"/>
              </a:spcAft>
              <a:buClr>
                <a:srgbClr val="C00000"/>
              </a:buClr>
              <a:buSzPct val="80000"/>
              <a:buFont typeface="Wingdings" panose="05000000000000000000" pitchFamily="2" charset="2"/>
              <a:buChar char="q"/>
              <a:tabLst/>
              <a:defRPr/>
            </a:pPr>
            <a:r>
              <a:rPr lang="en-US" b="1" dirty="0">
                <a:solidFill>
                  <a:srgbClr val="000000"/>
                </a:solidFill>
                <a:latin typeface="Calibri" panose="020F0502020204030204" pitchFamily="34" charset="0"/>
                <a:cs typeface="Calibri" panose="020F0502020204030204" pitchFamily="34" charset="0"/>
              </a:rPr>
              <a:t> </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the subjects that are available and that most suit you</a:t>
            </a:r>
          </a:p>
          <a:p>
            <a:pPr marR="0" lvl="1" algn="l" defTabSz="914400" rtl="0" eaLnBrk="1" fontAlgn="auto" latinLnBrk="0" hangingPunct="1">
              <a:lnSpc>
                <a:spcPct val="150000"/>
              </a:lnSpc>
              <a:spcBef>
                <a:spcPts val="500"/>
              </a:spcBef>
              <a:spcAft>
                <a:spcPts val="0"/>
              </a:spcAft>
              <a:buClr>
                <a:srgbClr val="C00000"/>
              </a:buClr>
              <a:buSzPct val="80000"/>
              <a:buFont typeface="Wingdings" panose="05000000000000000000" pitchFamily="2" charset="2"/>
              <a:buChar char="q"/>
              <a:tabLst/>
              <a:defRPr/>
            </a:pPr>
            <a:r>
              <a:rPr lang="en-US" b="1" dirty="0">
                <a:solidFill>
                  <a:srgbClr val="000000"/>
                </a:solidFill>
                <a:latin typeface="Calibri" panose="020F0502020204030204" pitchFamily="34" charset="0"/>
                <a:cs typeface="Calibri" panose="020F0502020204030204" pitchFamily="34" charset="0"/>
              </a:rPr>
              <a:t> Go to my ‘personal timetable’ to check your timetable detail</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marR="0" lvl="1" indent="0" algn="l" defTabSz="914400" rtl="0" eaLnBrk="1" fontAlgn="auto" latinLnBrk="0" hangingPunct="1">
              <a:lnSpc>
                <a:spcPct val="150000"/>
              </a:lnSpc>
              <a:spcBef>
                <a:spcPts val="500"/>
              </a:spcBef>
              <a:spcAft>
                <a:spcPts val="0"/>
              </a:spcAft>
              <a:buClr>
                <a:srgbClr val="007FA3"/>
              </a:buClr>
              <a:buSzPct val="80000"/>
              <a:buNone/>
              <a:tabLst/>
              <a:defRPr/>
            </a:pPr>
            <a:r>
              <a:rPr lang="en-US" sz="1800" b="1" dirty="0">
                <a:solidFill>
                  <a:srgbClr val="000000"/>
                </a:solidFill>
                <a:latin typeface="Gill Sans Nova Light"/>
              </a:rPr>
              <a:t>Visit the UBSS website for more information on Subject Selection and Courses.</a:t>
            </a:r>
          </a:p>
          <a:p>
            <a:pPr marL="457200" marR="0" lvl="1" indent="0" algn="l" defTabSz="914400" rtl="0" eaLnBrk="1" fontAlgn="auto" latinLnBrk="0" hangingPunct="1">
              <a:lnSpc>
                <a:spcPct val="150000"/>
              </a:lnSpc>
              <a:spcBef>
                <a:spcPts val="500"/>
              </a:spcBef>
              <a:spcAft>
                <a:spcPts val="0"/>
              </a:spcAft>
              <a:buClr>
                <a:srgbClr val="007FA3"/>
              </a:buClr>
              <a:buSzPct val="80000"/>
              <a:buNone/>
              <a:tabLst/>
              <a:defRPr/>
            </a:pPr>
            <a:r>
              <a:rPr lang="en-AU" sz="1800" u="sng" spc="-10" dirty="0">
                <a:solidFill>
                  <a:srgbClr val="0462C1"/>
                </a:solidFill>
                <a:uFill>
                  <a:solidFill>
                    <a:srgbClr val="0462C1"/>
                  </a:solidFill>
                </a:uFill>
                <a:latin typeface="Calibri"/>
                <a:cs typeface="Calibri"/>
                <a:hlinkClick r:id="rId3"/>
              </a:rPr>
              <a:t>https://www.ubss.edu.au/subject-selection</a:t>
            </a:r>
            <a:endParaRPr lang="en-AU" sz="1800" u="sng" spc="-10" dirty="0">
              <a:solidFill>
                <a:srgbClr val="0462C1"/>
              </a:solidFill>
              <a:uFill>
                <a:solidFill>
                  <a:srgbClr val="0462C1"/>
                </a:solidFill>
              </a:uFill>
              <a:latin typeface="Calibri"/>
              <a:cs typeface="Calibri"/>
            </a:endParaRPr>
          </a:p>
          <a:p>
            <a:pPr marL="457200" marR="0" lvl="1" indent="0" algn="l" defTabSz="914400" rtl="0" eaLnBrk="1" fontAlgn="auto" latinLnBrk="0" hangingPunct="1">
              <a:lnSpc>
                <a:spcPct val="150000"/>
              </a:lnSpc>
              <a:spcBef>
                <a:spcPts val="500"/>
              </a:spcBef>
              <a:spcAft>
                <a:spcPts val="0"/>
              </a:spcAft>
              <a:buClr>
                <a:srgbClr val="007FA3"/>
              </a:buClr>
              <a:buSzPct val="80000"/>
              <a:buNone/>
              <a:tabLst/>
              <a:defRPr/>
            </a:pPr>
            <a:r>
              <a:rPr lang="en-AU" sz="1800" u="sng" spc="-10" dirty="0">
                <a:solidFill>
                  <a:srgbClr val="0462C1"/>
                </a:solidFill>
                <a:uFill>
                  <a:solidFill>
                    <a:srgbClr val="0462C1"/>
                  </a:solidFill>
                </a:uFill>
                <a:latin typeface="Calibri"/>
                <a:cs typeface="Calibri"/>
                <a:hlinkClick r:id="rId4"/>
              </a:rPr>
              <a:t>https://www.ubss.edu.au/courses/</a:t>
            </a:r>
            <a:endParaRPr lang="en-AU" sz="1800" u="sng" spc="-10" dirty="0">
              <a:solidFill>
                <a:srgbClr val="0462C1"/>
              </a:solidFill>
              <a:uFill>
                <a:solidFill>
                  <a:srgbClr val="0462C1"/>
                </a:solidFill>
              </a:uFill>
              <a:latin typeface="Calibri"/>
              <a:cs typeface="Calibri"/>
            </a:endParaRPr>
          </a:p>
          <a:p>
            <a:pPr marL="457200" marR="0" lvl="1" indent="0" algn="l" defTabSz="914400" rtl="0" eaLnBrk="1" fontAlgn="auto" latinLnBrk="0" hangingPunct="1">
              <a:lnSpc>
                <a:spcPct val="150000"/>
              </a:lnSpc>
              <a:spcBef>
                <a:spcPts val="500"/>
              </a:spcBef>
              <a:spcAft>
                <a:spcPts val="0"/>
              </a:spcAft>
              <a:buClr>
                <a:srgbClr val="007FA3"/>
              </a:buClr>
              <a:buSzPct val="80000"/>
              <a:buNone/>
              <a:tabLst/>
              <a:defRPr/>
            </a:pPr>
            <a:endParaRPr lang="en-US" sz="1800" b="1" dirty="0">
              <a:solidFill>
                <a:srgbClr val="000000"/>
              </a:solidFill>
              <a:latin typeface="Gill Sans Nova Light"/>
            </a:endParaRPr>
          </a:p>
          <a:p>
            <a:pPr marL="457200" marR="0" lvl="1" indent="0" algn="l" defTabSz="914400" rtl="0" eaLnBrk="1" fontAlgn="auto" latinLnBrk="0" hangingPunct="1">
              <a:lnSpc>
                <a:spcPct val="150000"/>
              </a:lnSpc>
              <a:spcBef>
                <a:spcPts val="500"/>
              </a:spcBef>
              <a:spcAft>
                <a:spcPts val="0"/>
              </a:spcAft>
              <a:buClr>
                <a:srgbClr val="007FA3"/>
              </a:buClr>
              <a:buSzPct val="80000"/>
              <a:buNone/>
              <a:tabLst/>
              <a:defRPr/>
            </a:pPr>
            <a:endParaRPr kumimoji="0" lang="en-US" sz="2400" b="1" i="0" u="none" strike="noStrike" kern="1200" cap="none" spc="0" normalizeH="0" baseline="0" noProof="0" dirty="0">
              <a:ln>
                <a:noFill/>
              </a:ln>
              <a:solidFill>
                <a:srgbClr val="000000"/>
              </a:solidFill>
              <a:effectLst/>
              <a:uLnTx/>
              <a:uFillTx/>
              <a:latin typeface="Gill Sans Nova Light"/>
              <a:ea typeface="+mn-ea"/>
            </a:endParaRPr>
          </a:p>
        </p:txBody>
      </p:sp>
      <p:sp>
        <p:nvSpPr>
          <p:cNvPr id="5" name="Slide Number Placeholder 4"/>
          <p:cNvSpPr>
            <a:spLocks noGrp="1"/>
          </p:cNvSpPr>
          <p:nvPr>
            <p:ph type="sldNum" sz="quarter" idx="12"/>
          </p:nvPr>
        </p:nvSpPr>
        <p:spPr/>
        <p:txBody>
          <a:bodyPr/>
          <a:lstStyle/>
          <a:p>
            <a:fld id="{1ED8A3C5-3386-47F4-A78C-FF850FDF49EE}" type="slidenum">
              <a:rPr lang="en-AU" smtClean="0"/>
              <a:t>19</a:t>
            </a:fld>
            <a:endParaRPr lang="en-AU"/>
          </a:p>
        </p:txBody>
      </p:sp>
    </p:spTree>
    <p:custDataLst>
      <p:tags r:id="rId1"/>
    </p:custDataLst>
    <p:extLst>
      <p:ext uri="{BB962C8B-B14F-4D97-AF65-F5344CB8AC3E}">
        <p14:creationId xmlns:p14="http://schemas.microsoft.com/office/powerpoint/2010/main" val="3842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adroTexto 3">
            <a:extLst>
              <a:ext uri="{FF2B5EF4-FFF2-40B4-BE49-F238E27FC236}">
                <a16:creationId xmlns:a16="http://schemas.microsoft.com/office/drawing/2014/main" id="{1296DC57-7079-4E48-9130-01900F596CF1}"/>
              </a:ext>
            </a:extLst>
          </p:cNvPr>
          <p:cNvSpPr txBox="1">
            <a:spLocks noChangeArrowheads="1"/>
          </p:cNvSpPr>
          <p:nvPr/>
        </p:nvSpPr>
        <p:spPr bwMode="auto">
          <a:xfrm>
            <a:off x="-369888" y="21685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1800" b="0" i="0" u="none" strike="noStrike" kern="1200" cap="none" spc="0" normalizeH="0" baseline="0" noProof="0">
              <a:ln>
                <a:noFill/>
              </a:ln>
              <a:solidFill>
                <a:srgbClr val="3F3F3F"/>
              </a:solidFill>
              <a:effectLst/>
              <a:uLnTx/>
              <a:uFillTx/>
              <a:latin typeface="Calibri" panose="020F0502020204030204" pitchFamily="34" charset="0"/>
              <a:ea typeface="MS PGothic" pitchFamily="34" charset="-128"/>
              <a:cs typeface="+mn-cs"/>
            </a:endParaRPr>
          </a:p>
        </p:txBody>
      </p:sp>
      <p:sp>
        <p:nvSpPr>
          <p:cNvPr id="21" name="Title 19">
            <a:extLst>
              <a:ext uri="{FF2B5EF4-FFF2-40B4-BE49-F238E27FC236}">
                <a16:creationId xmlns:a16="http://schemas.microsoft.com/office/drawing/2014/main" id="{6B8E5218-BAB8-4781-A991-BEC1E6500646}"/>
              </a:ext>
            </a:extLst>
          </p:cNvPr>
          <p:cNvSpPr txBox="1">
            <a:spLocks/>
          </p:cNvSpPr>
          <p:nvPr/>
        </p:nvSpPr>
        <p:spPr>
          <a:xfrm>
            <a:off x="476846" y="639377"/>
            <a:ext cx="3745298" cy="2027624"/>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0" i="0" u="none" strike="noStrike" kern="1200" cap="none" spc="-150" normalizeH="0" baseline="0" noProof="0" dirty="0">
                <a:ln>
                  <a:noFill/>
                </a:ln>
                <a:solidFill>
                  <a:srgbClr val="000000"/>
                </a:solidFill>
                <a:effectLst>
                  <a:outerShdw blurRad="38100" dist="38100" dir="2700000" algn="tl">
                    <a:srgbClr val="000000">
                      <a:alpha val="43137"/>
                    </a:srgbClr>
                  </a:outerShdw>
                </a:effectLst>
                <a:uLnTx/>
                <a:uFillTx/>
                <a:latin typeface="Gill Sans MT"/>
                <a:ea typeface="+mj-ea"/>
                <a:cs typeface="Gill Sans" panose="020B0502020104020203" pitchFamily="34" charset="-79"/>
              </a:rPr>
              <a:t>Welcome to</a:t>
            </a:r>
            <a:r>
              <a:rPr kumimoji="0" lang="en-AU" sz="5400" b="0" i="0" u="none" strike="noStrike" kern="1200" cap="none" spc="-150" normalizeH="0" baseline="0" noProof="0" dirty="0">
                <a:ln>
                  <a:noFill/>
                </a:ln>
                <a:solidFill>
                  <a:srgbClr val="000000"/>
                </a:solidFill>
                <a:effectLst>
                  <a:outerShdw blurRad="38100" dist="38100" dir="2700000" algn="tl">
                    <a:srgbClr val="000000">
                      <a:alpha val="43137"/>
                    </a:srgbClr>
                  </a:outerShdw>
                </a:effectLst>
                <a:uLnTx/>
                <a:uFillTx/>
                <a:latin typeface="Gill Sans MT"/>
                <a:ea typeface="+mj-ea"/>
                <a:cs typeface="Gill Sans" panose="020B0502020104020203" pitchFamily="34" charset="-79"/>
              </a:rPr>
              <a:t> </a:t>
            </a:r>
            <a:r>
              <a:rPr lang="en-AU" b="0" dirty="0">
                <a:solidFill>
                  <a:srgbClr val="000000"/>
                </a:solidFill>
                <a:effectLst>
                  <a:outerShdw blurRad="38100" dist="38100" dir="2700000" algn="tl">
                    <a:srgbClr val="000000">
                      <a:alpha val="43137"/>
                    </a:srgbClr>
                  </a:outerShdw>
                </a:effectLst>
                <a:latin typeface="Gill Sans MT"/>
              </a:rPr>
              <a:t>MBA </a:t>
            </a:r>
            <a:r>
              <a:rPr kumimoji="0" lang="en-AU" sz="4400" b="0" i="0" u="none" strike="noStrike" kern="1200" cap="none" spc="-150" normalizeH="0" baseline="0" noProof="0" dirty="0">
                <a:ln>
                  <a:noFill/>
                </a:ln>
                <a:solidFill>
                  <a:srgbClr val="000000"/>
                </a:solidFill>
                <a:effectLst>
                  <a:outerShdw blurRad="38100" dist="38100" dir="2700000" algn="tl">
                    <a:srgbClr val="000000">
                      <a:alpha val="43137"/>
                    </a:srgbClr>
                  </a:outerShdw>
                </a:effectLst>
                <a:uLnTx/>
                <a:uFillTx/>
                <a:latin typeface="Gill Sans MT"/>
                <a:ea typeface="+mj-ea"/>
                <a:cs typeface="Gill Sans" panose="020B0502020104020203" pitchFamily="34" charset="-79"/>
              </a:rPr>
              <a:t>Orientation</a:t>
            </a:r>
          </a:p>
        </p:txBody>
      </p:sp>
      <p:sp>
        <p:nvSpPr>
          <p:cNvPr id="22" name="Rectangle 21">
            <a:extLst>
              <a:ext uri="{FF2B5EF4-FFF2-40B4-BE49-F238E27FC236}">
                <a16:creationId xmlns:a16="http://schemas.microsoft.com/office/drawing/2014/main" id="{4D27666F-0E31-4595-9C81-58F22C3466C7}"/>
              </a:ext>
            </a:extLst>
          </p:cNvPr>
          <p:cNvSpPr/>
          <p:nvPr/>
        </p:nvSpPr>
        <p:spPr>
          <a:xfrm>
            <a:off x="305892" y="3217616"/>
            <a:ext cx="3429860" cy="187743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Gill Sans MT"/>
                <a:ea typeface="MS PGothic" pitchFamily="34" charset="-128"/>
                <a:cs typeface="+mn-cs"/>
              </a:rPr>
              <a:t>Independent</a:t>
            </a:r>
            <a:r>
              <a:rPr kumimoji="0" lang="en-US" sz="2400" b="0" i="1" u="none" strike="noStrike" kern="1200" cap="none" spc="0" normalizeH="0" noProof="0" dirty="0">
                <a:ln>
                  <a:noFill/>
                </a:ln>
                <a:solidFill>
                  <a:srgbClr val="C00000"/>
                </a:solidFill>
                <a:effectLst/>
                <a:uLnTx/>
                <a:uFillTx/>
                <a:latin typeface="Gill Sans MT"/>
                <a:ea typeface="MS PGothic" pitchFamily="34" charset="-128"/>
                <a:cs typeface="+mn-cs"/>
              </a:rPr>
              <a:t> MBA Business School</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2400" i="1" baseline="0" dirty="0">
              <a:solidFill>
                <a:srgbClr val="3F3F3F"/>
              </a:solidFill>
              <a:latin typeface="Gill Sans MT"/>
              <a:ea typeface="MS PGothic"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2400" i="1" baseline="0" dirty="0">
              <a:solidFill>
                <a:srgbClr val="3F3F3F"/>
              </a:solidFill>
              <a:latin typeface="Gill Sans MT"/>
              <a:ea typeface="MS PGothic"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2000" dirty="0">
                <a:solidFill>
                  <a:schemeClr val="tx2">
                    <a:lumMod val="95000"/>
                    <a:lumOff val="5000"/>
                  </a:schemeClr>
                </a:solidFill>
                <a:latin typeface="Gill Sans MT"/>
                <a:ea typeface="MS PGothic" pitchFamily="34" charset="-128"/>
              </a:rPr>
              <a:t>Melbourne, Sydney,  Adelaide</a:t>
            </a:r>
            <a:endParaRPr kumimoji="0" lang="en-US" sz="2000" u="none" strike="noStrike" kern="1200" cap="none" spc="0" normalizeH="0" baseline="0" noProof="0" dirty="0">
              <a:ln>
                <a:noFill/>
              </a:ln>
              <a:solidFill>
                <a:schemeClr val="tx2">
                  <a:lumMod val="95000"/>
                  <a:lumOff val="5000"/>
                </a:schemeClr>
              </a:solidFill>
              <a:effectLst/>
              <a:uLnTx/>
              <a:uFillTx/>
              <a:latin typeface="Gill Sans MT"/>
              <a:ea typeface="MS PGothic" pitchFamily="34" charset="-128"/>
            </a:endParaRPr>
          </a:p>
        </p:txBody>
      </p:sp>
      <p:pic>
        <p:nvPicPr>
          <p:cNvPr id="23" name="Picture 22">
            <a:extLst>
              <a:ext uri="{FF2B5EF4-FFF2-40B4-BE49-F238E27FC236}">
                <a16:creationId xmlns:a16="http://schemas.microsoft.com/office/drawing/2014/main" id="{242E096A-96B7-457C-A822-FF94CD36611B}"/>
              </a:ext>
            </a:extLst>
          </p:cNvPr>
          <p:cNvPicPr>
            <a:picLocks noChangeAspect="1"/>
          </p:cNvPicPr>
          <p:nvPr/>
        </p:nvPicPr>
        <p:blipFill>
          <a:blip r:embed="rId4"/>
          <a:stretch>
            <a:fillRect/>
          </a:stretch>
        </p:blipFill>
        <p:spPr>
          <a:xfrm>
            <a:off x="7835316" y="658711"/>
            <a:ext cx="3830039" cy="2216586"/>
          </a:xfrm>
          <a:prstGeom prst="rect">
            <a:avLst/>
          </a:prstGeom>
        </p:spPr>
      </p:pic>
      <p:pic>
        <p:nvPicPr>
          <p:cNvPr id="24" name="Picture 23">
            <a:extLst>
              <a:ext uri="{FF2B5EF4-FFF2-40B4-BE49-F238E27FC236}">
                <a16:creationId xmlns:a16="http://schemas.microsoft.com/office/drawing/2014/main" id="{D9458A6C-290A-4516-8231-895E4F32ECED}"/>
              </a:ext>
            </a:extLst>
          </p:cNvPr>
          <p:cNvPicPr>
            <a:picLocks noChangeAspect="1"/>
          </p:cNvPicPr>
          <p:nvPr/>
        </p:nvPicPr>
        <p:blipFill>
          <a:blip r:embed="rId5"/>
          <a:stretch>
            <a:fillRect/>
          </a:stretch>
        </p:blipFill>
        <p:spPr>
          <a:xfrm>
            <a:off x="1752600" y="6172200"/>
            <a:ext cx="536445" cy="548107"/>
          </a:xfrm>
          <a:prstGeom prst="rect">
            <a:avLst/>
          </a:prstGeom>
        </p:spPr>
      </p:pic>
      <p:sp>
        <p:nvSpPr>
          <p:cNvPr id="26" name="Slide Number Placeholder 6">
            <a:extLst>
              <a:ext uri="{FF2B5EF4-FFF2-40B4-BE49-F238E27FC236}">
                <a16:creationId xmlns:a16="http://schemas.microsoft.com/office/drawing/2014/main" id="{10DC8D37-8C78-4173-A4AB-BA2486EF36EB}"/>
              </a:ext>
            </a:extLst>
          </p:cNvPr>
          <p:cNvSpPr>
            <a:spLocks noGrp="1"/>
          </p:cNvSpPr>
          <p:nvPr>
            <p:ph type="sldNum" sz="quarter" idx="12"/>
          </p:nvPr>
        </p:nvSpPr>
        <p:spPr>
          <a:xfrm>
            <a:off x="0" y="0"/>
            <a:ext cx="0" cy="0"/>
          </a:xfrm>
        </p:spPr>
        <p:txBody>
          <a:bodyPr/>
          <a:lstStyle/>
          <a:p>
            <a:fld id="{22181E1C-B0DC-4805-8087-2A6990C070C7}" type="slidenum">
              <a:rPr lang="en-AU" smtClean="0"/>
              <a:t>2</a:t>
            </a:fld>
            <a:endParaRPr lang="en-AU"/>
          </a:p>
        </p:txBody>
      </p:sp>
      <p:pic>
        <p:nvPicPr>
          <p:cNvPr id="28" name="Picture 2" descr="Home - Kmart Centre">
            <a:extLst>
              <a:ext uri="{FF2B5EF4-FFF2-40B4-BE49-F238E27FC236}">
                <a16:creationId xmlns:a16="http://schemas.microsoft.com/office/drawing/2014/main" id="{2CB8FFC9-D488-44A4-8D6A-E665176867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9224" y="639377"/>
            <a:ext cx="3311119" cy="247132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1EEFD9A-8543-4235-996B-94EE32090957}"/>
              </a:ext>
            </a:extLst>
          </p:cNvPr>
          <p:cNvSpPr txBox="1"/>
          <p:nvPr/>
        </p:nvSpPr>
        <p:spPr>
          <a:xfrm>
            <a:off x="7788359" y="2875297"/>
            <a:ext cx="3923951" cy="73866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C00000"/>
                </a:solidFill>
                <a:effectLst/>
                <a:uLnTx/>
                <a:uFillTx/>
                <a:latin typeface="Arial" pitchFamily="34" charset="0"/>
                <a:ea typeface="MS PGothic" pitchFamily="34" charset="-128"/>
                <a:cs typeface="+mn-cs"/>
              </a:rPr>
              <a:t>Sydney Campus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C00000"/>
                </a:solidFill>
                <a:effectLst/>
                <a:uLnTx/>
                <a:uFillTx/>
                <a:latin typeface="Arial" pitchFamily="34" charset="0"/>
                <a:ea typeface="MS PGothic" pitchFamily="34" charset="-128"/>
                <a:cs typeface="+mn-cs"/>
              </a:rPr>
              <a:t>Level 10 &amp; 11 233 Castlereagh Street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C00000"/>
                </a:solidFill>
                <a:effectLst/>
                <a:uLnTx/>
                <a:uFillTx/>
                <a:latin typeface="Arial" pitchFamily="34" charset="0"/>
                <a:ea typeface="MS PGothic" pitchFamily="34" charset="-128"/>
                <a:cs typeface="+mn-cs"/>
              </a:rPr>
              <a:t>Sydney NSW 2000</a:t>
            </a:r>
          </a:p>
        </p:txBody>
      </p:sp>
      <p:pic>
        <p:nvPicPr>
          <p:cNvPr id="30" name="Picture 4" descr="Parts of TAFE SA Regency Park listed as tier 1 exposure site - ABC News">
            <a:extLst>
              <a:ext uri="{FF2B5EF4-FFF2-40B4-BE49-F238E27FC236}">
                <a16:creationId xmlns:a16="http://schemas.microsoft.com/office/drawing/2014/main" id="{BA78FAFF-7150-4EEC-BFC1-3B7D34FE83D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779"/>
          <a:stretch/>
        </p:blipFill>
        <p:spPr bwMode="auto">
          <a:xfrm>
            <a:off x="6409189" y="3882728"/>
            <a:ext cx="3228942" cy="210707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BB9848D5-3237-4B3D-AF9D-D45B312E733A}"/>
              </a:ext>
            </a:extLst>
          </p:cNvPr>
          <p:cNvSpPr txBox="1"/>
          <p:nvPr/>
        </p:nvSpPr>
        <p:spPr>
          <a:xfrm>
            <a:off x="3889392" y="3109225"/>
            <a:ext cx="2589717" cy="738664"/>
          </a:xfrm>
          <a:prstGeom prst="rect">
            <a:avLst/>
          </a:prstGeom>
          <a:noFill/>
        </p:spPr>
        <p:txBody>
          <a:bodyPr wrap="square" rtlCol="0">
            <a:spAutoFit/>
          </a:bodyPr>
          <a:lstStyle/>
          <a:p>
            <a:pPr algn="ctr" fontAlgn="base">
              <a:spcBef>
                <a:spcPct val="0"/>
              </a:spcBef>
              <a:spcAft>
                <a:spcPct val="0"/>
              </a:spcAft>
              <a:defRPr/>
            </a:pPr>
            <a:r>
              <a:rPr lang="en-AU" sz="1400" b="1" dirty="0">
                <a:solidFill>
                  <a:srgbClr val="C00000"/>
                </a:solidFill>
                <a:latin typeface="Arial" pitchFamily="34" charset="0"/>
                <a:ea typeface="MS PGothic" pitchFamily="34" charset="-128"/>
              </a:rPr>
              <a:t>Melbourne Campus</a:t>
            </a:r>
          </a:p>
          <a:p>
            <a:pPr algn="ctr" fontAlgn="base">
              <a:spcBef>
                <a:spcPct val="0"/>
              </a:spcBef>
              <a:spcAft>
                <a:spcPct val="0"/>
              </a:spcAft>
              <a:defRPr/>
            </a:pPr>
            <a:r>
              <a:rPr lang="en-AU" sz="1400" dirty="0">
                <a:solidFill>
                  <a:srgbClr val="C00000"/>
                </a:solidFill>
                <a:latin typeface="Arial" pitchFamily="34" charset="0"/>
                <a:ea typeface="MS PGothic" pitchFamily="34" charset="-128"/>
              </a:rPr>
              <a:t>Level 2, 222 Bourke St</a:t>
            </a:r>
          </a:p>
          <a:p>
            <a:pPr algn="ctr" fontAlgn="base">
              <a:spcBef>
                <a:spcPct val="0"/>
              </a:spcBef>
              <a:spcAft>
                <a:spcPct val="0"/>
              </a:spcAft>
              <a:defRPr/>
            </a:pPr>
            <a:r>
              <a:rPr lang="en-AU" sz="1400" dirty="0">
                <a:solidFill>
                  <a:srgbClr val="C00000"/>
                </a:solidFill>
                <a:latin typeface="Arial" pitchFamily="34" charset="0"/>
                <a:ea typeface="MS PGothic" pitchFamily="34" charset="-128"/>
              </a:rPr>
              <a:t>Melbourne VIC 3000</a:t>
            </a:r>
          </a:p>
        </p:txBody>
      </p:sp>
      <p:sp>
        <p:nvSpPr>
          <p:cNvPr id="32" name="TextBox 31">
            <a:extLst>
              <a:ext uri="{FF2B5EF4-FFF2-40B4-BE49-F238E27FC236}">
                <a16:creationId xmlns:a16="http://schemas.microsoft.com/office/drawing/2014/main" id="{0710F7A1-3A2C-4BE0-94BD-B2BD45029AA2}"/>
              </a:ext>
            </a:extLst>
          </p:cNvPr>
          <p:cNvSpPr txBox="1"/>
          <p:nvPr/>
        </p:nvSpPr>
        <p:spPr>
          <a:xfrm>
            <a:off x="6409189" y="5938421"/>
            <a:ext cx="3699544" cy="1015663"/>
          </a:xfrm>
          <a:prstGeom prst="rect">
            <a:avLst/>
          </a:prstGeom>
          <a:noFill/>
        </p:spPr>
        <p:txBody>
          <a:bodyPr wrap="square" rtlCol="0">
            <a:spAutoFit/>
          </a:bodyPr>
          <a:lstStyle/>
          <a:p>
            <a:pPr algn="ctr" fontAlgn="base">
              <a:spcBef>
                <a:spcPct val="0"/>
              </a:spcBef>
              <a:spcAft>
                <a:spcPct val="0"/>
              </a:spcAft>
              <a:defRPr/>
            </a:pPr>
            <a:r>
              <a:rPr lang="en-AU" sz="1400" b="1" dirty="0">
                <a:solidFill>
                  <a:srgbClr val="C00000"/>
                </a:solidFill>
                <a:latin typeface="Arial" pitchFamily="34" charset="0"/>
                <a:ea typeface="MS PGothic" pitchFamily="34" charset="-128"/>
              </a:rPr>
              <a:t>Adelaide Campus</a:t>
            </a:r>
            <a:endParaRPr lang="en-AU" sz="1400" dirty="0">
              <a:solidFill>
                <a:srgbClr val="C00000"/>
              </a:solidFill>
              <a:latin typeface="Arial" pitchFamily="34" charset="0"/>
              <a:ea typeface="MS PGothic" pitchFamily="34" charset="-128"/>
            </a:endParaRPr>
          </a:p>
          <a:p>
            <a:pPr algn="ctr" fontAlgn="base">
              <a:spcBef>
                <a:spcPct val="0"/>
              </a:spcBef>
              <a:spcAft>
                <a:spcPct val="0"/>
              </a:spcAft>
              <a:defRPr/>
            </a:pPr>
            <a:r>
              <a:rPr lang="en-AU" sz="1400" dirty="0">
                <a:solidFill>
                  <a:srgbClr val="C00000"/>
                </a:solidFill>
                <a:latin typeface="Arial" pitchFamily="34" charset="0"/>
                <a:ea typeface="MS PGothic" pitchFamily="34" charset="-128"/>
              </a:rPr>
              <a:t>137 Days Road</a:t>
            </a:r>
          </a:p>
          <a:p>
            <a:pPr algn="ctr" fontAlgn="base">
              <a:spcBef>
                <a:spcPct val="0"/>
              </a:spcBef>
              <a:spcAft>
                <a:spcPct val="0"/>
              </a:spcAft>
              <a:defRPr/>
            </a:pPr>
            <a:r>
              <a:rPr lang="en-AU" sz="1400" dirty="0">
                <a:solidFill>
                  <a:srgbClr val="C00000"/>
                </a:solidFill>
                <a:latin typeface="Arial" pitchFamily="34" charset="0"/>
                <a:ea typeface="MS PGothic" pitchFamily="34" charset="-128"/>
              </a:rPr>
              <a:t>Regency Park Adelaide, SA 5010</a:t>
            </a:r>
          </a:p>
          <a:p>
            <a:endParaRPr lang="en-AU" dirty="0"/>
          </a:p>
        </p:txBody>
      </p:sp>
    </p:spTree>
    <p:custDataLst>
      <p:tags r:id="rId1"/>
    </p:custDataLst>
    <p:extLst>
      <p:ext uri="{BB962C8B-B14F-4D97-AF65-F5344CB8AC3E}">
        <p14:creationId xmlns:p14="http://schemas.microsoft.com/office/powerpoint/2010/main" val="2358256655"/>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61444" y="645189"/>
            <a:ext cx="7039506" cy="707886"/>
          </a:xfrm>
          <a:prstGeom prst="rect">
            <a:avLst/>
          </a:prstGeom>
          <a:solidFill>
            <a:srgbClr val="E51937"/>
          </a:solidFill>
        </p:spPr>
        <p:txBody>
          <a:bodyPr wrap="square" rtlCol="0">
            <a:spAutoFit/>
          </a:bodyPr>
          <a:lstStyle/>
          <a:p>
            <a:r>
              <a:rPr lang="en-AU" sz="4000" dirty="0">
                <a:solidFill>
                  <a:schemeClr val="bg1"/>
                </a:solidFill>
                <a:latin typeface="Britannic Bold" panose="020B0903060703020204" pitchFamily="34" charset="0"/>
              </a:rPr>
              <a:t>Learning System - Moodle</a:t>
            </a:r>
          </a:p>
        </p:txBody>
      </p:sp>
      <p:sp>
        <p:nvSpPr>
          <p:cNvPr id="4" name="Rectangle 3"/>
          <p:cNvSpPr/>
          <p:nvPr/>
        </p:nvSpPr>
        <p:spPr>
          <a:xfrm>
            <a:off x="405194" y="1834532"/>
            <a:ext cx="10948606" cy="6170920"/>
          </a:xfrm>
          <a:prstGeom prst="rect">
            <a:avLst/>
          </a:prstGeom>
        </p:spPr>
        <p:txBody>
          <a:bodyPr wrap="square">
            <a:spAutoFit/>
          </a:bodyPr>
          <a:lstStyle/>
          <a:p>
            <a:pPr lvl="0">
              <a:spcBef>
                <a:spcPts val="600"/>
              </a:spcBef>
              <a:buClr>
                <a:srgbClr val="007FA3"/>
              </a:buClr>
            </a:pPr>
            <a:r>
              <a:rPr lang="en-US" sz="2600" dirty="0">
                <a:solidFill>
                  <a:srgbClr val="FF0000"/>
                </a:solidFill>
              </a:rPr>
              <a:t>The Moodle (learning system) provides you with access to the subject information including: </a:t>
            </a:r>
            <a:endParaRPr lang="en-US" sz="2400" dirty="0">
              <a:solidFill>
                <a:srgbClr val="000000"/>
              </a:solidFill>
              <a:latin typeface="Gill Sans Nova Light"/>
            </a:endParaRPr>
          </a:p>
          <a:p>
            <a:pPr marL="630900" lvl="1" indent="-342900">
              <a:spcBef>
                <a:spcPts val="600"/>
              </a:spcBef>
              <a:buClr>
                <a:srgbClr val="C00000"/>
              </a:buClr>
              <a:buSzPct val="80000"/>
              <a:buFont typeface="Wingdings" panose="05000000000000000000" pitchFamily="2" charset="2"/>
              <a:buChar char="q"/>
            </a:pPr>
            <a:r>
              <a:rPr lang="en-US" sz="2400" dirty="0">
                <a:solidFill>
                  <a:srgbClr val="000000"/>
                </a:solidFill>
                <a:latin typeface="Gill Sans Nova Light"/>
              </a:rPr>
              <a:t>Subject Outlines</a:t>
            </a:r>
          </a:p>
          <a:p>
            <a:pPr marL="630900" lvl="1" indent="-342900">
              <a:spcBef>
                <a:spcPts val="600"/>
              </a:spcBef>
              <a:buClr>
                <a:srgbClr val="C00000"/>
              </a:buClr>
              <a:buSzPct val="80000"/>
              <a:buFont typeface="Wingdings" panose="05000000000000000000" pitchFamily="2" charset="2"/>
              <a:buChar char="q"/>
            </a:pPr>
            <a:r>
              <a:rPr lang="en-US" sz="2400" dirty="0">
                <a:solidFill>
                  <a:srgbClr val="000000"/>
                </a:solidFill>
                <a:latin typeface="Gill Sans Nova Light"/>
              </a:rPr>
              <a:t>Weekly Lectures, tutorials and other learning materials</a:t>
            </a:r>
          </a:p>
          <a:p>
            <a:pPr marL="630900" lvl="1" indent="-342900">
              <a:spcBef>
                <a:spcPts val="600"/>
              </a:spcBef>
              <a:buClr>
                <a:srgbClr val="C00000"/>
              </a:buClr>
              <a:buSzPct val="80000"/>
              <a:buFont typeface="Wingdings" panose="05000000000000000000" pitchFamily="2" charset="2"/>
              <a:buChar char="q"/>
            </a:pPr>
            <a:r>
              <a:rPr lang="en-US" sz="2400" dirty="0">
                <a:solidFill>
                  <a:srgbClr val="000000"/>
                </a:solidFill>
                <a:latin typeface="Gill Sans Nova Light"/>
              </a:rPr>
              <a:t>Notes and information of your assessments</a:t>
            </a:r>
          </a:p>
          <a:p>
            <a:pPr marL="630900" lvl="1" indent="-342900">
              <a:spcBef>
                <a:spcPts val="600"/>
              </a:spcBef>
              <a:buClr>
                <a:srgbClr val="C00000"/>
              </a:buClr>
              <a:buSzPct val="80000"/>
              <a:buFont typeface="Wingdings" panose="05000000000000000000" pitchFamily="2" charset="2"/>
              <a:buChar char="q"/>
            </a:pPr>
            <a:r>
              <a:rPr lang="en-US" sz="2400" dirty="0">
                <a:solidFill>
                  <a:srgbClr val="000000"/>
                </a:solidFill>
                <a:latin typeface="Gill Sans Nova Light"/>
              </a:rPr>
              <a:t>Access and submission of assignments</a:t>
            </a:r>
          </a:p>
          <a:p>
            <a:pPr marL="630900" lvl="1" indent="-342900">
              <a:spcBef>
                <a:spcPts val="600"/>
              </a:spcBef>
              <a:buClr>
                <a:srgbClr val="C00000"/>
              </a:buClr>
              <a:buSzPct val="80000"/>
              <a:buFont typeface="Wingdings" panose="05000000000000000000" pitchFamily="2" charset="2"/>
              <a:buChar char="q"/>
            </a:pPr>
            <a:r>
              <a:rPr lang="en-US" sz="2400" dirty="0">
                <a:solidFill>
                  <a:srgbClr val="000000"/>
                </a:solidFill>
                <a:latin typeface="Gill Sans Nova Light"/>
              </a:rPr>
              <a:t>marks</a:t>
            </a:r>
          </a:p>
          <a:p>
            <a:pPr marL="630900" lvl="1" indent="-342900">
              <a:spcBef>
                <a:spcPts val="600"/>
              </a:spcBef>
              <a:buClr>
                <a:srgbClr val="C00000"/>
              </a:buClr>
              <a:buSzPct val="80000"/>
              <a:buFont typeface="Wingdings" panose="05000000000000000000" pitchFamily="2" charset="2"/>
              <a:buChar char="q"/>
            </a:pPr>
            <a:r>
              <a:rPr lang="en-US" sz="2400" dirty="0">
                <a:solidFill>
                  <a:srgbClr val="000000"/>
                </a:solidFill>
                <a:latin typeface="Gill Sans Nova Light"/>
              </a:rPr>
              <a:t>Lecture recordings (for online delivery class) </a:t>
            </a:r>
          </a:p>
          <a:p>
            <a:pPr marL="288000" lvl="1">
              <a:spcBef>
                <a:spcPts val="600"/>
              </a:spcBef>
              <a:buClr>
                <a:srgbClr val="C00000"/>
              </a:buClr>
              <a:buSzPct val="80000"/>
            </a:pPr>
            <a:endParaRPr lang="en-US" sz="2400" dirty="0">
              <a:solidFill>
                <a:srgbClr val="000000"/>
              </a:solidFill>
              <a:latin typeface="Gill Sans Nova Light"/>
            </a:endParaRPr>
          </a:p>
          <a:p>
            <a:pPr marL="288000" lvl="1">
              <a:spcBef>
                <a:spcPts val="600"/>
              </a:spcBef>
              <a:buClr>
                <a:srgbClr val="C00000"/>
              </a:buClr>
              <a:buSzPct val="80000"/>
            </a:pPr>
            <a:r>
              <a:rPr lang="en-AU" sz="2400" dirty="0">
                <a:latin typeface="Calibri"/>
                <a:cs typeface="Calibri"/>
              </a:rPr>
              <a:t>Moodle</a:t>
            </a:r>
            <a:r>
              <a:rPr lang="en-AU" sz="2400" spc="-15" dirty="0">
                <a:latin typeface="Calibri"/>
                <a:cs typeface="Calibri"/>
              </a:rPr>
              <a:t> </a:t>
            </a:r>
            <a:r>
              <a:rPr lang="en-AU" sz="2400" dirty="0">
                <a:latin typeface="Calibri"/>
                <a:cs typeface="Calibri"/>
              </a:rPr>
              <a:t>can</a:t>
            </a:r>
            <a:r>
              <a:rPr lang="en-AU" sz="2400" spc="-5" dirty="0">
                <a:latin typeface="Calibri"/>
                <a:cs typeface="Calibri"/>
              </a:rPr>
              <a:t> </a:t>
            </a:r>
            <a:r>
              <a:rPr lang="en-AU" sz="2400" dirty="0">
                <a:latin typeface="Calibri"/>
                <a:cs typeface="Calibri"/>
              </a:rPr>
              <a:t>be accessed</a:t>
            </a:r>
            <a:r>
              <a:rPr lang="en-AU" sz="2400" spc="-20" dirty="0">
                <a:latin typeface="Calibri"/>
                <a:cs typeface="Calibri"/>
              </a:rPr>
              <a:t> </a:t>
            </a:r>
            <a:r>
              <a:rPr lang="en-AU" sz="2400" dirty="0">
                <a:latin typeface="Calibri"/>
                <a:cs typeface="Calibri"/>
              </a:rPr>
              <a:t>through</a:t>
            </a:r>
            <a:r>
              <a:rPr lang="en-AU" sz="2400" spc="-20" dirty="0">
                <a:latin typeface="Calibri"/>
                <a:cs typeface="Calibri"/>
              </a:rPr>
              <a:t> </a:t>
            </a:r>
            <a:r>
              <a:rPr lang="en-AU" sz="2400" dirty="0">
                <a:latin typeface="Calibri"/>
                <a:cs typeface="Calibri"/>
              </a:rPr>
              <a:t>your</a:t>
            </a:r>
            <a:r>
              <a:rPr lang="en-AU" sz="2400" spc="-10" dirty="0">
                <a:latin typeface="Calibri"/>
                <a:cs typeface="Calibri"/>
              </a:rPr>
              <a:t> </a:t>
            </a:r>
            <a:r>
              <a:rPr lang="en-AU" sz="2400" dirty="0">
                <a:latin typeface="Calibri"/>
                <a:cs typeface="Calibri"/>
              </a:rPr>
              <a:t>Student</a:t>
            </a:r>
            <a:r>
              <a:rPr lang="en-AU" sz="2400" spc="-25" dirty="0">
                <a:latin typeface="Calibri"/>
                <a:cs typeface="Calibri"/>
              </a:rPr>
              <a:t> </a:t>
            </a:r>
            <a:r>
              <a:rPr lang="en-AU" sz="2400" dirty="0">
                <a:latin typeface="Calibri"/>
                <a:cs typeface="Calibri"/>
              </a:rPr>
              <a:t>Central</a:t>
            </a:r>
            <a:r>
              <a:rPr lang="en-AU" sz="2400" spc="-10" dirty="0">
                <a:latin typeface="Calibri"/>
                <a:cs typeface="Calibri"/>
              </a:rPr>
              <a:t> </a:t>
            </a:r>
            <a:r>
              <a:rPr lang="en-AU" sz="2400" dirty="0">
                <a:latin typeface="Calibri"/>
                <a:cs typeface="Calibri"/>
              </a:rPr>
              <a:t>found</a:t>
            </a:r>
            <a:r>
              <a:rPr lang="en-AU" sz="2400" spc="-10" dirty="0">
                <a:latin typeface="Calibri"/>
                <a:cs typeface="Calibri"/>
              </a:rPr>
              <a:t> </a:t>
            </a:r>
            <a:r>
              <a:rPr lang="en-AU" sz="2400" dirty="0">
                <a:latin typeface="Calibri"/>
                <a:cs typeface="Calibri"/>
              </a:rPr>
              <a:t>on</a:t>
            </a:r>
            <a:r>
              <a:rPr lang="en-AU" sz="2400" spc="-15" dirty="0">
                <a:latin typeface="Calibri"/>
                <a:cs typeface="Calibri"/>
              </a:rPr>
              <a:t> </a:t>
            </a:r>
            <a:r>
              <a:rPr lang="en-AU" sz="2400" dirty="0">
                <a:latin typeface="Calibri"/>
                <a:cs typeface="Calibri"/>
              </a:rPr>
              <a:t>the</a:t>
            </a:r>
            <a:r>
              <a:rPr lang="en-AU" sz="2400" spc="-5" dirty="0">
                <a:latin typeface="Calibri"/>
                <a:cs typeface="Calibri"/>
              </a:rPr>
              <a:t> </a:t>
            </a:r>
            <a:r>
              <a:rPr lang="en-AU" sz="2400" dirty="0">
                <a:latin typeface="Calibri"/>
                <a:cs typeface="Calibri"/>
              </a:rPr>
              <a:t>UBSS</a:t>
            </a:r>
            <a:r>
              <a:rPr lang="en-AU" sz="2400" spc="-20" dirty="0">
                <a:latin typeface="Calibri"/>
                <a:cs typeface="Calibri"/>
              </a:rPr>
              <a:t> </a:t>
            </a:r>
            <a:r>
              <a:rPr lang="en-AU" sz="2400" spc="-10" dirty="0">
                <a:latin typeface="Calibri"/>
                <a:cs typeface="Calibri"/>
              </a:rPr>
              <a:t>website. </a:t>
            </a:r>
            <a:r>
              <a:rPr lang="en-AU" sz="2400" u="sng" spc="-10" dirty="0">
                <a:solidFill>
                  <a:srgbClr val="0462C1"/>
                </a:solidFill>
                <a:uFill>
                  <a:solidFill>
                    <a:srgbClr val="0462C1"/>
                  </a:solidFill>
                </a:uFill>
                <a:latin typeface="Calibri"/>
                <a:cs typeface="Calibri"/>
                <a:hlinkClick r:id="rId3"/>
              </a:rPr>
              <a:t>https://www.ubss.edu.au/student-central/</a:t>
            </a:r>
            <a:endParaRPr lang="en-AU" sz="2400" dirty="0">
              <a:latin typeface="Calibri"/>
              <a:cs typeface="Calibri"/>
            </a:endParaRPr>
          </a:p>
          <a:p>
            <a:pPr marL="288000" lvl="1">
              <a:spcBef>
                <a:spcPts val="600"/>
              </a:spcBef>
              <a:buClr>
                <a:srgbClr val="C00000"/>
              </a:buClr>
              <a:buSzPct val="80000"/>
            </a:pPr>
            <a:endParaRPr lang="en-US" sz="2400" dirty="0">
              <a:solidFill>
                <a:srgbClr val="000000"/>
              </a:solidFill>
              <a:latin typeface="Gill Sans Nova Light"/>
            </a:endParaRPr>
          </a:p>
          <a:p>
            <a:pPr marL="288000" lvl="1">
              <a:spcBef>
                <a:spcPts val="600"/>
              </a:spcBef>
              <a:buClr>
                <a:srgbClr val="007FA3"/>
              </a:buClr>
              <a:buSzPct val="80000"/>
            </a:pPr>
            <a:endParaRPr lang="en-US" sz="2400" dirty="0">
              <a:solidFill>
                <a:srgbClr val="000000"/>
              </a:solidFill>
              <a:latin typeface="Gill Sans Nova Light"/>
            </a:endParaRPr>
          </a:p>
          <a:p>
            <a:pPr marL="288000" lvl="1">
              <a:spcBef>
                <a:spcPts val="600"/>
              </a:spcBef>
              <a:buClr>
                <a:srgbClr val="007FA3"/>
              </a:buClr>
              <a:buSzPct val="80000"/>
            </a:pPr>
            <a:endParaRPr lang="en-US" sz="2400" dirty="0">
              <a:solidFill>
                <a:srgbClr val="000000"/>
              </a:solidFill>
              <a:latin typeface="Gill Sans Nova Light"/>
            </a:endParaRPr>
          </a:p>
        </p:txBody>
      </p:sp>
      <p:sp>
        <p:nvSpPr>
          <p:cNvPr id="7" name="Slide Number Placeholder 6"/>
          <p:cNvSpPr>
            <a:spLocks noGrp="1"/>
          </p:cNvSpPr>
          <p:nvPr>
            <p:ph type="sldNum" sz="quarter" idx="12"/>
          </p:nvPr>
        </p:nvSpPr>
        <p:spPr/>
        <p:txBody>
          <a:bodyPr/>
          <a:lstStyle/>
          <a:p>
            <a:fld id="{1ED8A3C5-3386-47F4-A78C-FF850FDF49EE}" type="slidenum">
              <a:rPr lang="en-AU" smtClean="0"/>
              <a:t>20</a:t>
            </a:fld>
            <a:endParaRPr lang="en-AU"/>
          </a:p>
        </p:txBody>
      </p:sp>
    </p:spTree>
    <p:custDataLst>
      <p:tags r:id="rId1"/>
    </p:custDataLst>
    <p:extLst>
      <p:ext uri="{BB962C8B-B14F-4D97-AF65-F5344CB8AC3E}">
        <p14:creationId xmlns:p14="http://schemas.microsoft.com/office/powerpoint/2010/main" val="2020280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05194" y="357188"/>
            <a:ext cx="7039506" cy="830997"/>
          </a:xfrm>
          <a:prstGeom prst="rect">
            <a:avLst/>
          </a:prstGeom>
          <a:solidFill>
            <a:srgbClr val="E51937"/>
          </a:solidFill>
        </p:spPr>
        <p:txBody>
          <a:bodyPr wrap="square" rtlCol="0">
            <a:spAutoFit/>
          </a:bodyPr>
          <a:lstStyle/>
          <a:p>
            <a:r>
              <a:rPr lang="en-AU" sz="2000" b="1" dirty="0">
                <a:solidFill>
                  <a:schemeClr val="bg1"/>
                </a:solidFill>
                <a:latin typeface="Arial" panose="020B0604020202020204" pitchFamily="34" charset="0"/>
                <a:cs typeface="Arial" panose="020B0604020202020204" pitchFamily="34" charset="0"/>
              </a:rPr>
              <a:t>How to attend Online </a:t>
            </a:r>
            <a:r>
              <a:rPr lang="en-AU" sz="2400" b="1" dirty="0">
                <a:solidFill>
                  <a:schemeClr val="bg1"/>
                </a:solidFill>
                <a:latin typeface="Arial" panose="020B0604020202020204" pitchFamily="34" charset="0"/>
                <a:cs typeface="Arial" panose="020B0604020202020204" pitchFamily="34" charset="0"/>
              </a:rPr>
              <a:t>subject/class</a:t>
            </a:r>
          </a:p>
          <a:p>
            <a:endParaRPr lang="en-AU" sz="24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317271" y="1219070"/>
            <a:ext cx="10948606" cy="1723549"/>
          </a:xfrm>
          <a:prstGeom prst="rect">
            <a:avLst/>
          </a:prstGeom>
        </p:spPr>
        <p:txBody>
          <a:bodyPr wrap="square">
            <a:spAutoFit/>
          </a:bodyPr>
          <a:lstStyle/>
          <a:p>
            <a:pPr lvl="0">
              <a:spcBef>
                <a:spcPts val="600"/>
              </a:spcBef>
              <a:buClr>
                <a:srgbClr val="007FA3"/>
              </a:buClr>
            </a:pPr>
            <a:r>
              <a:rPr lang="en-US" sz="2400" b="1" dirty="0">
                <a:latin typeface="Arial" panose="020B0604020202020204" pitchFamily="34" charset="0"/>
                <a:cs typeface="Arial" panose="020B0604020202020204" pitchFamily="34" charset="0"/>
              </a:rPr>
              <a:t>Log into Moodle – choose your Subject – go to WEEK session and click “webinar” </a:t>
            </a:r>
          </a:p>
          <a:p>
            <a:pPr lvl="0">
              <a:spcBef>
                <a:spcPts val="600"/>
              </a:spcBef>
              <a:buClr>
                <a:srgbClr val="007FA3"/>
              </a:buClr>
            </a:pPr>
            <a:endParaRPr lang="en-US" sz="2400" b="1" dirty="0">
              <a:latin typeface="Arial" panose="020B0604020202020204" pitchFamily="34" charset="0"/>
              <a:cs typeface="Arial" panose="020B0604020202020204" pitchFamily="34" charset="0"/>
            </a:endParaRPr>
          </a:p>
          <a:p>
            <a:pPr lvl="0">
              <a:spcBef>
                <a:spcPts val="600"/>
              </a:spcBef>
              <a:buClr>
                <a:srgbClr val="007FA3"/>
              </a:buClr>
            </a:pPr>
            <a:endParaRPr lang="en-US" sz="2400" b="1" dirty="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1ED8A3C5-3386-47F4-A78C-FF850FDF49EE}" type="slidenum">
              <a:rPr lang="en-AU" smtClean="0"/>
              <a:t>21</a:t>
            </a:fld>
            <a:endParaRPr lang="en-AU"/>
          </a:p>
        </p:txBody>
      </p:sp>
      <p:pic>
        <p:nvPicPr>
          <p:cNvPr id="6" name="Picture 5">
            <a:extLst>
              <a:ext uri="{FF2B5EF4-FFF2-40B4-BE49-F238E27FC236}">
                <a16:creationId xmlns:a16="http://schemas.microsoft.com/office/drawing/2014/main" id="{389D9171-7800-4F04-B737-547B495F56CF}"/>
              </a:ext>
            </a:extLst>
          </p:cNvPr>
          <p:cNvPicPr>
            <a:picLocks noChangeAspect="1"/>
          </p:cNvPicPr>
          <p:nvPr/>
        </p:nvPicPr>
        <p:blipFill>
          <a:blip r:embed="rId3"/>
          <a:stretch>
            <a:fillRect/>
          </a:stretch>
        </p:blipFill>
        <p:spPr>
          <a:xfrm>
            <a:off x="125657" y="2080844"/>
            <a:ext cx="11749072" cy="4275506"/>
          </a:xfrm>
          <a:prstGeom prst="rect">
            <a:avLst/>
          </a:prstGeom>
        </p:spPr>
      </p:pic>
    </p:spTree>
    <p:custDataLst>
      <p:tags r:id="rId1"/>
    </p:custDataLst>
    <p:extLst>
      <p:ext uri="{BB962C8B-B14F-4D97-AF65-F5344CB8AC3E}">
        <p14:creationId xmlns:p14="http://schemas.microsoft.com/office/powerpoint/2010/main" val="4156602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2385" y="490188"/>
            <a:ext cx="6250427" cy="1107421"/>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82385" y="689956"/>
            <a:ext cx="6250427" cy="707886"/>
          </a:xfrm>
          <a:prstGeom prst="rect">
            <a:avLst/>
          </a:prstGeom>
          <a:solidFill>
            <a:srgbClr val="E51937"/>
          </a:solidFill>
        </p:spPr>
        <p:txBody>
          <a:bodyPr wrap="square" rtlCol="0">
            <a:spAutoFit/>
          </a:bodyPr>
          <a:lstStyle/>
          <a:p>
            <a:r>
              <a:rPr lang="en-AU" sz="4000" dirty="0">
                <a:solidFill>
                  <a:schemeClr val="bg1"/>
                </a:solidFill>
                <a:latin typeface="Britannic Bold" panose="020B0903060703020204" pitchFamily="34" charset="0"/>
              </a:rPr>
              <a:t>Moodle</a:t>
            </a:r>
          </a:p>
        </p:txBody>
      </p:sp>
      <p:sp>
        <p:nvSpPr>
          <p:cNvPr id="3" name="TextBox 2"/>
          <p:cNvSpPr txBox="1"/>
          <p:nvPr/>
        </p:nvSpPr>
        <p:spPr>
          <a:xfrm>
            <a:off x="382385" y="5282226"/>
            <a:ext cx="9726273" cy="1015663"/>
          </a:xfrm>
          <a:prstGeom prst="rect">
            <a:avLst/>
          </a:prstGeom>
          <a:noFill/>
        </p:spPr>
        <p:txBody>
          <a:bodyPr wrap="square" rtlCol="0">
            <a:spAutoFit/>
          </a:bodyPr>
          <a:lstStyle/>
          <a:p>
            <a:r>
              <a:rPr lang="en-AU" sz="2000" dirty="0">
                <a:latin typeface="Gill Sans Nova Light"/>
              </a:rPr>
              <a:t>More detailed info can be found through your Student Central on the UBSS website.</a:t>
            </a:r>
          </a:p>
          <a:p>
            <a:r>
              <a:rPr lang="en-US" sz="2000" dirty="0">
                <a:latin typeface="Gill Sans Nova Light"/>
                <a:hlinkClick r:id="rId3"/>
              </a:rPr>
              <a:t>https://www.ubss.edu.au/student-central/</a:t>
            </a:r>
            <a:endParaRPr lang="en-US" sz="2000" dirty="0">
              <a:latin typeface="Gill Sans Nova Light"/>
            </a:endParaRPr>
          </a:p>
          <a:p>
            <a:r>
              <a:rPr lang="en-US" sz="2000" dirty="0">
                <a:latin typeface="Gill Sans Nova Light"/>
              </a:rPr>
              <a:t> </a:t>
            </a:r>
          </a:p>
        </p:txBody>
      </p:sp>
      <p:sp>
        <p:nvSpPr>
          <p:cNvPr id="4" name="TextBox 3"/>
          <p:cNvSpPr txBox="1"/>
          <p:nvPr/>
        </p:nvSpPr>
        <p:spPr>
          <a:xfrm>
            <a:off x="382385" y="1797377"/>
            <a:ext cx="11532524" cy="3247043"/>
          </a:xfrm>
          <a:prstGeom prst="rect">
            <a:avLst/>
          </a:prstGeom>
          <a:noFill/>
        </p:spPr>
        <p:txBody>
          <a:bodyPr wrap="square" rtlCol="0">
            <a:spAutoFit/>
          </a:bodyPr>
          <a:lstStyle/>
          <a:p>
            <a:endParaRPr lang="en-AU" sz="2400" dirty="0">
              <a:latin typeface="Gill Sans Nova Light"/>
            </a:endParaRPr>
          </a:p>
          <a:p>
            <a:pPr marL="288000">
              <a:lnSpc>
                <a:spcPct val="150000"/>
              </a:lnSpc>
              <a:spcBef>
                <a:spcPts val="600"/>
              </a:spcBef>
              <a:spcAft>
                <a:spcPts val="600"/>
              </a:spcAft>
              <a:buClr>
                <a:srgbClr val="007FA3"/>
              </a:buClr>
            </a:pPr>
            <a:r>
              <a:rPr lang="en-US" sz="3600" b="1" dirty="0">
                <a:solidFill>
                  <a:srgbClr val="C00000"/>
                </a:solidFill>
                <a:latin typeface="Gill Sans Nova Light"/>
              </a:rPr>
              <a:t>Please ensure you log on to Moodle for each subject you selected to start your subject learning</a:t>
            </a:r>
          </a:p>
          <a:p>
            <a:pPr marL="288000">
              <a:spcBef>
                <a:spcPts val="600"/>
              </a:spcBef>
              <a:spcAft>
                <a:spcPts val="600"/>
              </a:spcAft>
              <a:buClr>
                <a:srgbClr val="007FA3"/>
              </a:buClr>
            </a:pPr>
            <a:endParaRPr lang="en-AU" sz="2400" dirty="0">
              <a:latin typeface="Gill Sans Nova Light"/>
            </a:endParaRPr>
          </a:p>
          <a:p>
            <a:pPr marL="576000" indent="-288000">
              <a:spcBef>
                <a:spcPts val="600"/>
              </a:spcBef>
              <a:spcAft>
                <a:spcPts val="600"/>
              </a:spcAft>
            </a:pPr>
            <a:endParaRPr lang="en-AU" sz="2400" dirty="0">
              <a:latin typeface="Gill Sans Nova Light"/>
            </a:endParaRPr>
          </a:p>
        </p:txBody>
      </p:sp>
      <p:sp>
        <p:nvSpPr>
          <p:cNvPr id="7" name="Slide Number Placeholder 6"/>
          <p:cNvSpPr>
            <a:spLocks noGrp="1"/>
          </p:cNvSpPr>
          <p:nvPr>
            <p:ph type="sldNum" sz="quarter" idx="12"/>
          </p:nvPr>
        </p:nvSpPr>
        <p:spPr/>
        <p:txBody>
          <a:bodyPr/>
          <a:lstStyle/>
          <a:p>
            <a:fld id="{1ED8A3C5-3386-47F4-A78C-FF850FDF49EE}" type="slidenum">
              <a:rPr lang="en-AU" smtClean="0"/>
              <a:t>22</a:t>
            </a:fld>
            <a:endParaRPr lang="en-AU"/>
          </a:p>
        </p:txBody>
      </p:sp>
    </p:spTree>
    <p:custDataLst>
      <p:tags r:id="rId1"/>
    </p:custDataLst>
    <p:extLst>
      <p:ext uri="{BB962C8B-B14F-4D97-AF65-F5344CB8AC3E}">
        <p14:creationId xmlns:p14="http://schemas.microsoft.com/office/powerpoint/2010/main" val="1467886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6272" y="1627301"/>
            <a:ext cx="11409008" cy="3770135"/>
          </a:xfrm>
          <a:prstGeom prst="rect">
            <a:avLst/>
          </a:prstGeom>
          <a:noFill/>
        </p:spPr>
        <p:txBody>
          <a:bodyPr wrap="square" rtlCol="0">
            <a:spAutoFit/>
          </a:bodyPr>
          <a:lstStyle/>
          <a:p>
            <a:pPr marL="457200" lvl="0" indent="-457200">
              <a:lnSpc>
                <a:spcPct val="150000"/>
              </a:lnSpc>
              <a:spcBef>
                <a:spcPts val="1000"/>
              </a:spcBef>
              <a:buClr>
                <a:srgbClr val="C00000"/>
              </a:buClr>
              <a:buFont typeface="Wingdings" panose="05000000000000000000" pitchFamily="2" charset="2"/>
              <a:buChar char="q"/>
            </a:pPr>
            <a:r>
              <a:rPr lang="en-US" sz="2800" dirty="0">
                <a:solidFill>
                  <a:srgbClr val="000000"/>
                </a:solidFill>
              </a:rPr>
              <a:t>Attend all Lectures</a:t>
            </a:r>
          </a:p>
          <a:p>
            <a:pPr marL="457200" lvl="0" indent="-457200">
              <a:lnSpc>
                <a:spcPct val="150000"/>
              </a:lnSpc>
              <a:spcBef>
                <a:spcPts val="1000"/>
              </a:spcBef>
              <a:buClr>
                <a:srgbClr val="C00000"/>
              </a:buClr>
              <a:buFont typeface="Wingdings" panose="05000000000000000000" pitchFamily="2" charset="2"/>
              <a:buChar char="q"/>
            </a:pPr>
            <a:r>
              <a:rPr lang="en-US" sz="2800" dirty="0">
                <a:solidFill>
                  <a:srgbClr val="000000"/>
                </a:solidFill>
              </a:rPr>
              <a:t>Commit to the Subject</a:t>
            </a:r>
          </a:p>
          <a:p>
            <a:pPr marL="457200" lvl="0" indent="-457200">
              <a:lnSpc>
                <a:spcPct val="150000"/>
              </a:lnSpc>
              <a:spcBef>
                <a:spcPts val="1000"/>
              </a:spcBef>
              <a:buClr>
                <a:srgbClr val="C00000"/>
              </a:buClr>
              <a:buFont typeface="Wingdings" panose="05000000000000000000" pitchFamily="2" charset="2"/>
              <a:buChar char="q"/>
            </a:pPr>
            <a:r>
              <a:rPr lang="en-US" sz="2800" dirty="0">
                <a:solidFill>
                  <a:srgbClr val="000000"/>
                </a:solidFill>
              </a:rPr>
              <a:t>Submit assessment on time and complete all assessments successfully</a:t>
            </a:r>
          </a:p>
          <a:p>
            <a:pPr marL="457200" lvl="0" indent="-457200">
              <a:lnSpc>
                <a:spcPct val="150000"/>
              </a:lnSpc>
              <a:spcBef>
                <a:spcPts val="1000"/>
              </a:spcBef>
              <a:buClr>
                <a:srgbClr val="C00000"/>
              </a:buClr>
              <a:buFont typeface="Wingdings" panose="05000000000000000000" pitchFamily="2" charset="2"/>
              <a:buChar char="q"/>
            </a:pPr>
            <a:r>
              <a:rPr lang="en-US" sz="2800" dirty="0">
                <a:solidFill>
                  <a:srgbClr val="000000"/>
                </a:solidFill>
              </a:rPr>
              <a:t>Sufficient effort and time are essential</a:t>
            </a:r>
          </a:p>
          <a:p>
            <a:pPr marL="457200" lvl="0" indent="-457200">
              <a:lnSpc>
                <a:spcPct val="150000"/>
              </a:lnSpc>
              <a:spcBef>
                <a:spcPts val="1000"/>
              </a:spcBef>
              <a:buClr>
                <a:srgbClr val="C00000"/>
              </a:buClr>
              <a:buFont typeface="Wingdings" panose="05000000000000000000" pitchFamily="2" charset="2"/>
              <a:buChar char="q"/>
            </a:pPr>
            <a:r>
              <a:rPr lang="en-US" sz="2800" dirty="0">
                <a:solidFill>
                  <a:srgbClr val="000000"/>
                </a:solidFill>
              </a:rPr>
              <a:t>Read the UBSS policy on satisfactory Academic Progress </a:t>
            </a:r>
          </a:p>
        </p:txBody>
      </p:sp>
      <p:sp>
        <p:nvSpPr>
          <p:cNvPr id="9" name="Rectangle 8"/>
          <p:cNvSpPr/>
          <p:nvPr/>
        </p:nvSpPr>
        <p:spPr>
          <a:xfrm>
            <a:off x="356272" y="346144"/>
            <a:ext cx="8254328" cy="1107421"/>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71648" y="535327"/>
            <a:ext cx="8238952" cy="707886"/>
          </a:xfrm>
          <a:prstGeom prst="rect">
            <a:avLst/>
          </a:prstGeom>
          <a:solidFill>
            <a:srgbClr val="E51937"/>
          </a:solidFill>
        </p:spPr>
        <p:txBody>
          <a:bodyPr wrap="square" rtlCol="0">
            <a:spAutoFit/>
          </a:bodyPr>
          <a:lstStyle/>
          <a:p>
            <a:r>
              <a:rPr lang="en-AU" sz="4000" dirty="0">
                <a:solidFill>
                  <a:schemeClr val="bg1"/>
                </a:solidFill>
                <a:latin typeface="Britannic Bold" panose="020B0903060703020204" pitchFamily="34" charset="0"/>
              </a:rPr>
              <a:t>Satisfactory Academic Progression</a:t>
            </a:r>
          </a:p>
        </p:txBody>
      </p:sp>
      <p:sp>
        <p:nvSpPr>
          <p:cNvPr id="5" name="Slide Number Placeholder 4"/>
          <p:cNvSpPr>
            <a:spLocks noGrp="1"/>
          </p:cNvSpPr>
          <p:nvPr>
            <p:ph type="sldNum" sz="quarter" idx="12"/>
          </p:nvPr>
        </p:nvSpPr>
        <p:spPr/>
        <p:txBody>
          <a:bodyPr/>
          <a:lstStyle/>
          <a:p>
            <a:fld id="{1ED8A3C5-3386-47F4-A78C-FF850FDF49EE}" type="slidenum">
              <a:rPr lang="en-AU" smtClean="0"/>
              <a:t>23</a:t>
            </a:fld>
            <a:endParaRPr lang="en-AU"/>
          </a:p>
        </p:txBody>
      </p:sp>
    </p:spTree>
    <p:custDataLst>
      <p:tags r:id="rId1"/>
    </p:custDataLst>
    <p:extLst>
      <p:ext uri="{BB962C8B-B14F-4D97-AF65-F5344CB8AC3E}">
        <p14:creationId xmlns:p14="http://schemas.microsoft.com/office/powerpoint/2010/main" val="595550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6273" y="1144769"/>
            <a:ext cx="10643824" cy="5236177"/>
          </a:xfrm>
          <a:prstGeom prst="rect">
            <a:avLst/>
          </a:prstGeom>
          <a:noFill/>
        </p:spPr>
        <p:txBody>
          <a:bodyPr wrap="square" rtlCol="0">
            <a:spAutoFit/>
          </a:bodyPr>
          <a:lstStyle/>
          <a:p>
            <a:pPr lvl="0">
              <a:lnSpc>
                <a:spcPct val="150000"/>
              </a:lnSpc>
              <a:spcBef>
                <a:spcPts val="1000"/>
              </a:spcBef>
              <a:buClr>
                <a:srgbClr val="007FA3"/>
              </a:buClr>
            </a:pPr>
            <a:r>
              <a:rPr lang="en-US" sz="2600" b="1" dirty="0">
                <a:solidFill>
                  <a:srgbClr val="C00000"/>
                </a:solidFill>
              </a:rPr>
              <a:t>Academic and learning support</a:t>
            </a:r>
            <a:r>
              <a:rPr lang="en-US" sz="2600" b="1" dirty="0">
                <a:solidFill>
                  <a:srgbClr val="000000"/>
                </a:solidFill>
              </a:rPr>
              <a:t> </a:t>
            </a:r>
            <a:r>
              <a:rPr lang="en-US" sz="2600" b="1" dirty="0">
                <a:solidFill>
                  <a:srgbClr val="C00000"/>
                </a:solidFill>
              </a:rPr>
              <a:t>is available through:</a:t>
            </a:r>
          </a:p>
          <a:p>
            <a:pPr marL="630900" lvl="1" indent="-342900">
              <a:lnSpc>
                <a:spcPct val="150000"/>
              </a:lnSpc>
              <a:spcBef>
                <a:spcPts val="500"/>
              </a:spcBef>
              <a:buClr>
                <a:srgbClr val="C00000"/>
              </a:buClr>
              <a:buSzPct val="80000"/>
              <a:buFont typeface="Wingdings" panose="05000000000000000000" pitchFamily="2" charset="2"/>
              <a:buChar char="q"/>
            </a:pPr>
            <a:r>
              <a:rPr lang="en-US" sz="2000" b="1" dirty="0">
                <a:solidFill>
                  <a:srgbClr val="000000"/>
                </a:solidFill>
                <a:latin typeface="Gill Sans Nova Light"/>
              </a:rPr>
              <a:t>Your Lecturer and facilitator (subject study, class learning, assessment, and results etc.)</a:t>
            </a:r>
          </a:p>
          <a:p>
            <a:pPr marL="630900" lvl="1" indent="-342900">
              <a:lnSpc>
                <a:spcPct val="150000"/>
              </a:lnSpc>
              <a:spcBef>
                <a:spcPts val="500"/>
              </a:spcBef>
              <a:buClr>
                <a:srgbClr val="C00000"/>
              </a:buClr>
              <a:buSzPct val="80000"/>
              <a:buFont typeface="Wingdings" panose="05000000000000000000" pitchFamily="2" charset="2"/>
              <a:buChar char="q"/>
            </a:pPr>
            <a:r>
              <a:rPr lang="en-US" sz="2000" b="1" dirty="0">
                <a:solidFill>
                  <a:srgbClr val="000000"/>
                </a:solidFill>
                <a:latin typeface="Gill Sans Nova Light"/>
              </a:rPr>
              <a:t>The Learning Support Coordinator (help/support academic/learning issues).</a:t>
            </a:r>
          </a:p>
          <a:p>
            <a:pPr marL="630900" lvl="1" indent="-342900">
              <a:lnSpc>
                <a:spcPct val="150000"/>
              </a:lnSpc>
              <a:spcBef>
                <a:spcPts val="500"/>
              </a:spcBef>
              <a:buClr>
                <a:srgbClr val="C00000"/>
              </a:buClr>
              <a:buSzPct val="80000"/>
              <a:buFont typeface="Wingdings" panose="05000000000000000000" pitchFamily="2" charset="2"/>
              <a:buChar char="q"/>
            </a:pPr>
            <a:r>
              <a:rPr lang="en-US" sz="2000" b="1" dirty="0">
                <a:solidFill>
                  <a:srgbClr val="000000"/>
                </a:solidFill>
                <a:latin typeface="Arial" panose="020B0604020202020204" pitchFamily="34" charset="0"/>
                <a:cs typeface="Arial" panose="020B0604020202020204" pitchFamily="34" charset="0"/>
              </a:rPr>
              <a:t>Wilhelmina Woortman </a:t>
            </a:r>
            <a:r>
              <a:rPr lang="en-US" sz="2000" b="1" dirty="0">
                <a:solidFill>
                  <a:srgbClr val="000000"/>
                </a:solidFill>
                <a:latin typeface="Gill Sans Nova Light"/>
                <a:cs typeface="Arial" panose="020B0604020202020204" pitchFamily="34" charset="0"/>
              </a:rPr>
              <a:t>at</a:t>
            </a:r>
            <a:r>
              <a:rPr lang="en-US" sz="2000" b="1" dirty="0">
                <a:solidFill>
                  <a:srgbClr val="000000"/>
                </a:solidFill>
                <a:latin typeface="Gill Sans Nova Light"/>
              </a:rPr>
              <a:t> Sydney campus: </a:t>
            </a:r>
            <a:r>
              <a:rPr lang="en-US" b="1" dirty="0">
                <a:solidFill>
                  <a:srgbClr val="000000"/>
                </a:solidFill>
                <a:latin typeface="Gill Sans Nova Light"/>
                <a:hlinkClick r:id="rId3"/>
              </a:rPr>
              <a:t>Wilhelmina.Woortman@ubss.edu.au</a:t>
            </a:r>
            <a:r>
              <a:rPr lang="en-US" b="1" dirty="0">
                <a:solidFill>
                  <a:srgbClr val="000000"/>
                </a:solidFill>
                <a:latin typeface="Gill Sans Nova Light"/>
              </a:rPr>
              <a:t> </a:t>
            </a:r>
          </a:p>
          <a:p>
            <a:pPr lvl="0">
              <a:lnSpc>
                <a:spcPct val="150000"/>
              </a:lnSpc>
              <a:spcAft>
                <a:spcPts val="800"/>
              </a:spcAft>
            </a:pPr>
            <a:r>
              <a:rPr lang="en-AU" sz="1800" b="0" dirty="0">
                <a:solidFill>
                  <a:schemeClr val="tx1"/>
                </a:solidFill>
                <a:effectLst/>
                <a:latin typeface="+mn-lt"/>
                <a:ea typeface="MS Mincho" panose="02020609040205080304" pitchFamily="49" charset="-128"/>
                <a:cs typeface="Times New Roman" panose="02020603050405020304" pitchFamily="18" charset="0"/>
              </a:rPr>
              <a:t>	- Supporting students' academic growth and success</a:t>
            </a:r>
          </a:p>
          <a:p>
            <a:pPr lvl="0">
              <a:lnSpc>
                <a:spcPct val="150000"/>
              </a:lnSpc>
              <a:spcAft>
                <a:spcPts val="800"/>
              </a:spcAft>
            </a:pPr>
            <a:r>
              <a:rPr lang="en-AU" sz="1800" b="0" dirty="0">
                <a:solidFill>
                  <a:schemeClr val="tx1"/>
                </a:solidFill>
                <a:effectLst/>
                <a:latin typeface="+mn-lt"/>
                <a:ea typeface="MS Mincho" panose="02020609040205080304" pitchFamily="49" charset="-128"/>
                <a:cs typeface="Times New Roman" panose="02020603050405020304" pitchFamily="18" charset="0"/>
              </a:rPr>
              <a:t>	- Providing tailored learning assistance</a:t>
            </a:r>
            <a:endParaRPr lang="en-US" b="1" dirty="0">
              <a:solidFill>
                <a:srgbClr val="000000"/>
              </a:solidFill>
              <a:latin typeface="Gill Sans Nova Light"/>
            </a:endParaRPr>
          </a:p>
          <a:p>
            <a:pPr marL="630900" lvl="1" indent="-342900">
              <a:lnSpc>
                <a:spcPct val="150000"/>
              </a:lnSpc>
              <a:spcBef>
                <a:spcPts val="500"/>
              </a:spcBef>
              <a:buClr>
                <a:srgbClr val="C00000"/>
              </a:buClr>
              <a:buSzPct val="80000"/>
              <a:buFont typeface="Wingdings" panose="05000000000000000000" pitchFamily="2" charset="2"/>
              <a:buChar char="q"/>
            </a:pPr>
            <a:r>
              <a:rPr lang="en-US" sz="2000" b="1" dirty="0">
                <a:solidFill>
                  <a:srgbClr val="000000"/>
                </a:solidFill>
                <a:latin typeface="Gill Sans Nova Light"/>
              </a:rPr>
              <a:t>Associate Program Director - Subject and academic performance advise,  course/subject learning support, and other academic/learning queries</a:t>
            </a:r>
          </a:p>
          <a:p>
            <a:pPr marL="630900" lvl="1" indent="-342900">
              <a:lnSpc>
                <a:spcPct val="150000"/>
              </a:lnSpc>
              <a:spcBef>
                <a:spcPts val="500"/>
              </a:spcBef>
              <a:buClr>
                <a:srgbClr val="C00000"/>
              </a:buClr>
              <a:buSzPct val="80000"/>
              <a:buFont typeface="Wingdings" panose="05000000000000000000" pitchFamily="2" charset="2"/>
              <a:buChar char="q"/>
            </a:pPr>
            <a:r>
              <a:rPr lang="en-US" sz="2000" b="1" dirty="0">
                <a:solidFill>
                  <a:srgbClr val="000000"/>
                </a:solidFill>
                <a:latin typeface="Gill Sans Nova Light"/>
              </a:rPr>
              <a:t>Senior Program Admin Coordinator - Subject selections support and other academic administration and  student queries</a:t>
            </a:r>
          </a:p>
        </p:txBody>
      </p:sp>
      <p:sp>
        <p:nvSpPr>
          <p:cNvPr id="10" name="TextBox 9"/>
          <p:cNvSpPr txBox="1"/>
          <p:nvPr/>
        </p:nvSpPr>
        <p:spPr>
          <a:xfrm>
            <a:off x="495615" y="453004"/>
            <a:ext cx="8727516" cy="646331"/>
          </a:xfrm>
          <a:prstGeom prst="rect">
            <a:avLst/>
          </a:prstGeom>
          <a:solidFill>
            <a:srgbClr val="E51937"/>
          </a:solidFill>
        </p:spPr>
        <p:txBody>
          <a:bodyPr wrap="square" rtlCol="0">
            <a:spAutoFit/>
          </a:bodyPr>
          <a:lstStyle/>
          <a:p>
            <a:r>
              <a:rPr lang="en-AU" sz="3600" dirty="0">
                <a:solidFill>
                  <a:schemeClr val="bg1"/>
                </a:solidFill>
                <a:latin typeface="Britannic Bold" panose="020B0903060703020204" pitchFamily="34" charset="0"/>
              </a:rPr>
              <a:t>Academic &amp; Learning Support</a:t>
            </a:r>
          </a:p>
        </p:txBody>
      </p:sp>
      <p:sp>
        <p:nvSpPr>
          <p:cNvPr id="5" name="Slide Number Placeholder 4"/>
          <p:cNvSpPr>
            <a:spLocks noGrp="1"/>
          </p:cNvSpPr>
          <p:nvPr>
            <p:ph type="sldNum" sz="quarter" idx="12"/>
          </p:nvPr>
        </p:nvSpPr>
        <p:spPr/>
        <p:txBody>
          <a:bodyPr/>
          <a:lstStyle/>
          <a:p>
            <a:fld id="{1ED8A3C5-3386-47F4-A78C-FF850FDF49EE}" type="slidenum">
              <a:rPr lang="en-AU" smtClean="0"/>
              <a:t>24</a:t>
            </a:fld>
            <a:endParaRPr lang="en-AU"/>
          </a:p>
        </p:txBody>
      </p:sp>
    </p:spTree>
    <p:custDataLst>
      <p:tags r:id="rId1"/>
    </p:custDataLst>
    <p:extLst>
      <p:ext uri="{BB962C8B-B14F-4D97-AF65-F5344CB8AC3E}">
        <p14:creationId xmlns:p14="http://schemas.microsoft.com/office/powerpoint/2010/main" val="396856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2792" y="1048516"/>
            <a:ext cx="10643824" cy="5915850"/>
          </a:xfrm>
          <a:prstGeom prst="rect">
            <a:avLst/>
          </a:prstGeom>
          <a:noFill/>
        </p:spPr>
        <p:txBody>
          <a:bodyPr wrap="square" rtlCol="0">
            <a:spAutoFit/>
          </a:bodyPr>
          <a:lstStyle/>
          <a:p>
            <a:pPr lvl="0">
              <a:lnSpc>
                <a:spcPct val="150000"/>
              </a:lnSpc>
              <a:spcBef>
                <a:spcPts val="1000"/>
              </a:spcBef>
              <a:buClr>
                <a:srgbClr val="007FA3"/>
              </a:buClr>
            </a:pPr>
            <a:r>
              <a:rPr lang="en-US" sz="2600" b="1" dirty="0">
                <a:solidFill>
                  <a:srgbClr val="C00000"/>
                </a:solidFill>
              </a:rPr>
              <a:t>UBSS online workshops (YouTube) for helping your learning and advancing your academic performance:</a:t>
            </a:r>
          </a:p>
          <a:p>
            <a:pPr marL="630900" lvl="1" indent="-342900">
              <a:lnSpc>
                <a:spcPct val="150000"/>
              </a:lnSpc>
              <a:spcBef>
                <a:spcPts val="500"/>
              </a:spcBef>
              <a:buClr>
                <a:srgbClr val="C00000"/>
              </a:buClr>
              <a:buSzPct val="80000"/>
              <a:buFont typeface="Wingdings" panose="05000000000000000000" pitchFamily="2" charset="2"/>
              <a:buChar char="q"/>
            </a:pPr>
            <a:r>
              <a:rPr lang="en-US" sz="2400" b="1" dirty="0">
                <a:solidFill>
                  <a:srgbClr val="000000"/>
                </a:solidFill>
                <a:latin typeface="Gill Sans Nova Light"/>
              </a:rPr>
              <a:t>Effective note taking in class </a:t>
            </a:r>
            <a:r>
              <a:rPr lang="en-US" sz="2000" b="1" dirty="0">
                <a:solidFill>
                  <a:srgbClr val="000000"/>
                </a:solidFill>
                <a:latin typeface="Gill Sans Nova Light"/>
              </a:rPr>
              <a:t>- </a:t>
            </a:r>
            <a:r>
              <a:rPr lang="en-US" sz="2000" b="1" dirty="0">
                <a:solidFill>
                  <a:srgbClr val="000000"/>
                </a:solidFill>
                <a:latin typeface="Gill Sans Nova Light"/>
                <a:hlinkClick r:id="rId3"/>
              </a:rPr>
              <a:t>https://www.youtube.com/watch?v=c_Tbsuz_yjM</a:t>
            </a:r>
            <a:endParaRPr lang="en-US" sz="2000" b="1" dirty="0">
              <a:solidFill>
                <a:srgbClr val="000000"/>
              </a:solidFill>
              <a:latin typeface="Gill Sans Nova Light"/>
            </a:endParaRPr>
          </a:p>
          <a:p>
            <a:pPr marL="630900" lvl="1" indent="-342900">
              <a:lnSpc>
                <a:spcPct val="150000"/>
              </a:lnSpc>
              <a:spcBef>
                <a:spcPts val="500"/>
              </a:spcBef>
              <a:buClr>
                <a:srgbClr val="C00000"/>
              </a:buClr>
              <a:buSzPct val="80000"/>
              <a:buFont typeface="Wingdings" panose="05000000000000000000" pitchFamily="2" charset="2"/>
              <a:buChar char="q"/>
            </a:pPr>
            <a:r>
              <a:rPr lang="en-US" sz="2400" b="1" dirty="0">
                <a:solidFill>
                  <a:srgbClr val="000000"/>
                </a:solidFill>
                <a:latin typeface="Gill Sans Nova Light"/>
              </a:rPr>
              <a:t>Researching for an assignment </a:t>
            </a:r>
            <a:r>
              <a:rPr lang="en-US" sz="2000" b="1" dirty="0">
                <a:solidFill>
                  <a:srgbClr val="000000"/>
                </a:solidFill>
                <a:latin typeface="Gill Sans Nova Light"/>
              </a:rPr>
              <a:t>- </a:t>
            </a:r>
            <a:r>
              <a:rPr lang="en-US" sz="2000" b="1" dirty="0">
                <a:solidFill>
                  <a:srgbClr val="000000"/>
                </a:solidFill>
                <a:latin typeface="Gill Sans Nova Light"/>
                <a:hlinkClick r:id="rId4"/>
              </a:rPr>
              <a:t>https://www.youtube.com/watch?v=SDpDcHHN8Ag</a:t>
            </a:r>
            <a:endParaRPr lang="en-US" sz="2000" b="1" dirty="0">
              <a:solidFill>
                <a:srgbClr val="000000"/>
              </a:solidFill>
              <a:latin typeface="Gill Sans Nova Light"/>
            </a:endParaRPr>
          </a:p>
          <a:p>
            <a:pPr marL="630900" lvl="1" indent="-342900">
              <a:lnSpc>
                <a:spcPct val="150000"/>
              </a:lnSpc>
              <a:spcBef>
                <a:spcPts val="500"/>
              </a:spcBef>
              <a:buClr>
                <a:srgbClr val="C00000"/>
              </a:buClr>
              <a:buSzPct val="80000"/>
              <a:buFont typeface="Wingdings" panose="05000000000000000000" pitchFamily="2" charset="2"/>
              <a:buChar char="q"/>
            </a:pPr>
            <a:r>
              <a:rPr lang="en-US" sz="2400" b="1" dirty="0">
                <a:solidFill>
                  <a:srgbClr val="000000"/>
                </a:solidFill>
                <a:latin typeface="Gill Sans Nova Light"/>
              </a:rPr>
              <a:t>Structuring an essay</a:t>
            </a:r>
            <a:r>
              <a:rPr lang="en-US" sz="2000" b="1" dirty="0">
                <a:solidFill>
                  <a:srgbClr val="000000"/>
                </a:solidFill>
                <a:latin typeface="Gill Sans Nova Light"/>
              </a:rPr>
              <a:t> - </a:t>
            </a:r>
            <a:r>
              <a:rPr lang="en-US" sz="2000" b="1" dirty="0">
                <a:solidFill>
                  <a:srgbClr val="000000"/>
                </a:solidFill>
                <a:latin typeface="Gill Sans Nova Light"/>
                <a:hlinkClick r:id="rId5"/>
              </a:rPr>
              <a:t>https://www.youtube.com/watch?v=EnVBqfRiBBg</a:t>
            </a:r>
            <a:endParaRPr lang="en-US" sz="2000" b="1" dirty="0">
              <a:solidFill>
                <a:srgbClr val="000000"/>
              </a:solidFill>
              <a:latin typeface="Gill Sans Nova Light"/>
            </a:endParaRPr>
          </a:p>
          <a:p>
            <a:pPr marL="630900" lvl="1" indent="-342900">
              <a:lnSpc>
                <a:spcPct val="150000"/>
              </a:lnSpc>
              <a:spcBef>
                <a:spcPts val="500"/>
              </a:spcBef>
              <a:buClr>
                <a:srgbClr val="C00000"/>
              </a:buClr>
              <a:buSzPct val="80000"/>
              <a:buFont typeface="Wingdings" panose="05000000000000000000" pitchFamily="2" charset="2"/>
              <a:buChar char="q"/>
            </a:pPr>
            <a:r>
              <a:rPr lang="en-US" sz="2400" b="1" dirty="0">
                <a:solidFill>
                  <a:srgbClr val="000000"/>
                </a:solidFill>
                <a:latin typeface="Gill Sans Nova Light"/>
              </a:rPr>
              <a:t>Paragraphing in essay writing </a:t>
            </a:r>
            <a:r>
              <a:rPr lang="en-US" sz="2000" b="1" dirty="0">
                <a:solidFill>
                  <a:srgbClr val="000000"/>
                </a:solidFill>
                <a:latin typeface="Gill Sans Nova Light"/>
              </a:rPr>
              <a:t>- </a:t>
            </a:r>
            <a:r>
              <a:rPr lang="en-US" sz="2000" b="1" dirty="0">
                <a:solidFill>
                  <a:srgbClr val="000000"/>
                </a:solidFill>
                <a:latin typeface="Gill Sans Nova Light"/>
                <a:hlinkClick r:id="rId6"/>
              </a:rPr>
              <a:t>https://www.youtube.com/watch?v=Ws1hCIJstpI</a:t>
            </a:r>
            <a:endParaRPr lang="en-US" sz="2000" b="1" dirty="0">
              <a:solidFill>
                <a:srgbClr val="000000"/>
              </a:solidFill>
              <a:latin typeface="Gill Sans Nova Light"/>
            </a:endParaRPr>
          </a:p>
          <a:p>
            <a:pPr marL="630900" lvl="1" indent="-342900">
              <a:lnSpc>
                <a:spcPct val="150000"/>
              </a:lnSpc>
              <a:spcBef>
                <a:spcPts val="500"/>
              </a:spcBef>
              <a:buClr>
                <a:srgbClr val="C00000"/>
              </a:buClr>
              <a:buSzPct val="80000"/>
              <a:buFont typeface="Wingdings" panose="05000000000000000000" pitchFamily="2" charset="2"/>
              <a:buChar char="q"/>
            </a:pPr>
            <a:r>
              <a:rPr lang="en-US" sz="2400" b="1" dirty="0">
                <a:solidFill>
                  <a:srgbClr val="000000"/>
                </a:solidFill>
                <a:latin typeface="Gill Sans Nova Light"/>
              </a:rPr>
              <a:t>Preparing a presentation</a:t>
            </a:r>
            <a:r>
              <a:rPr lang="en-US" sz="2000" b="1" dirty="0">
                <a:solidFill>
                  <a:srgbClr val="000000"/>
                </a:solidFill>
                <a:latin typeface="Gill Sans Nova Light"/>
              </a:rPr>
              <a:t> - </a:t>
            </a:r>
            <a:r>
              <a:rPr lang="en-US" sz="2000" b="1" dirty="0">
                <a:solidFill>
                  <a:srgbClr val="000000"/>
                </a:solidFill>
                <a:latin typeface="Gill Sans Nova Light"/>
                <a:hlinkClick r:id="rId7"/>
              </a:rPr>
              <a:t>https://www.youtube.com/watch?v=OYb8qBjrruk</a:t>
            </a:r>
            <a:endParaRPr lang="en-US" sz="2000" b="1" dirty="0">
              <a:solidFill>
                <a:srgbClr val="000000"/>
              </a:solidFill>
              <a:latin typeface="Gill Sans Nova Light"/>
            </a:endParaRPr>
          </a:p>
          <a:p>
            <a:pPr marL="630900" lvl="1" indent="-342900">
              <a:lnSpc>
                <a:spcPct val="150000"/>
              </a:lnSpc>
              <a:spcBef>
                <a:spcPts val="500"/>
              </a:spcBef>
              <a:buClr>
                <a:srgbClr val="C00000"/>
              </a:buClr>
              <a:buSzPct val="80000"/>
              <a:buFont typeface="Wingdings" panose="05000000000000000000" pitchFamily="2" charset="2"/>
              <a:buChar char="q"/>
            </a:pPr>
            <a:r>
              <a:rPr lang="en-US" sz="2000" dirty="0">
                <a:solidFill>
                  <a:srgbClr val="000000"/>
                </a:solidFill>
                <a:latin typeface="Arial" panose="020B0604020202020204" pitchFamily="34" charset="0"/>
                <a:cs typeface="Arial" panose="020B0604020202020204" pitchFamily="34" charset="0"/>
              </a:rPr>
              <a:t>Avoiding Plagiarism </a:t>
            </a:r>
            <a:r>
              <a:rPr lang="en-US" sz="2000" b="1" dirty="0">
                <a:solidFill>
                  <a:srgbClr val="000000"/>
                </a:solidFill>
                <a:latin typeface="Arial" panose="020B0604020202020204" pitchFamily="34" charset="0"/>
                <a:cs typeface="Arial" panose="020B0604020202020204" pitchFamily="34" charset="0"/>
              </a:rPr>
              <a:t>- </a:t>
            </a:r>
            <a:r>
              <a:rPr lang="en-AU" sz="1800" u="sng" dirty="0">
                <a:solidFill>
                  <a:srgbClr val="0563C1"/>
                </a:solidFill>
                <a:effectLst/>
                <a:latin typeface="Arial" panose="020B0604020202020204" pitchFamily="34" charset="0"/>
                <a:ea typeface="DengXian" panose="02010600030101010101" pitchFamily="2" charset="-122"/>
                <a:cs typeface="Arial" panose="020B0604020202020204" pitchFamily="34" charset="0"/>
                <a:hlinkClick r:id="rId8"/>
              </a:rPr>
              <a:t>https://www.youtube.com/watch?v=Kl3-LKnmK7M</a:t>
            </a:r>
            <a:endParaRPr lang="en-AU" sz="1800" u="sng" dirty="0">
              <a:solidFill>
                <a:srgbClr val="0563C1"/>
              </a:solidFill>
              <a:effectLst/>
              <a:latin typeface="Arial" panose="020B0604020202020204" pitchFamily="34" charset="0"/>
              <a:ea typeface="DengXian" panose="02010600030101010101" pitchFamily="2" charset="-122"/>
              <a:cs typeface="Arial" panose="020B0604020202020204" pitchFamily="34" charset="0"/>
            </a:endParaRPr>
          </a:p>
          <a:p>
            <a:pPr marL="288000" lvl="1">
              <a:lnSpc>
                <a:spcPct val="150000"/>
              </a:lnSpc>
              <a:spcBef>
                <a:spcPts val="500"/>
              </a:spcBef>
              <a:buClr>
                <a:srgbClr val="C00000"/>
              </a:buClr>
              <a:buSzPct val="80000"/>
            </a:pPr>
            <a:endParaRPr lang="en-US" sz="2000" b="1" dirty="0">
              <a:solidFill>
                <a:srgbClr val="000000"/>
              </a:solidFill>
              <a:latin typeface="Arial" panose="020B0604020202020204" pitchFamily="34" charset="0"/>
              <a:cs typeface="Arial" panose="020B0604020202020204" pitchFamily="34" charset="0"/>
            </a:endParaRPr>
          </a:p>
          <a:p>
            <a:pPr marL="288000" lvl="1">
              <a:lnSpc>
                <a:spcPct val="150000"/>
              </a:lnSpc>
              <a:spcBef>
                <a:spcPts val="500"/>
              </a:spcBef>
              <a:buClr>
                <a:srgbClr val="C00000"/>
              </a:buClr>
              <a:buSzPct val="80000"/>
            </a:pPr>
            <a:endParaRPr lang="en-US" sz="2000" b="1" dirty="0">
              <a:solidFill>
                <a:srgbClr val="000000"/>
              </a:solidFill>
              <a:latin typeface="Gill Sans Nova Light"/>
            </a:endParaRPr>
          </a:p>
        </p:txBody>
      </p:sp>
      <p:sp>
        <p:nvSpPr>
          <p:cNvPr id="10" name="TextBox 9"/>
          <p:cNvSpPr txBox="1"/>
          <p:nvPr/>
        </p:nvSpPr>
        <p:spPr>
          <a:xfrm>
            <a:off x="267602" y="350455"/>
            <a:ext cx="5828398" cy="523220"/>
          </a:xfrm>
          <a:prstGeom prst="rect">
            <a:avLst/>
          </a:prstGeom>
          <a:solidFill>
            <a:srgbClr val="E51937"/>
          </a:solidFill>
        </p:spPr>
        <p:txBody>
          <a:bodyPr wrap="square" rtlCol="0">
            <a:spAutoFit/>
          </a:bodyPr>
          <a:lstStyle/>
          <a:p>
            <a:r>
              <a:rPr lang="en-AU" sz="2800" dirty="0">
                <a:solidFill>
                  <a:schemeClr val="bg1"/>
                </a:solidFill>
                <a:latin typeface="Britannic Bold" panose="020B0903060703020204" pitchFamily="34" charset="0"/>
              </a:rPr>
              <a:t>Academic &amp; Learning Support</a:t>
            </a:r>
          </a:p>
        </p:txBody>
      </p:sp>
      <p:sp>
        <p:nvSpPr>
          <p:cNvPr id="5" name="Slide Number Placeholder 4"/>
          <p:cNvSpPr>
            <a:spLocks noGrp="1"/>
          </p:cNvSpPr>
          <p:nvPr>
            <p:ph type="sldNum" sz="quarter" idx="12"/>
          </p:nvPr>
        </p:nvSpPr>
        <p:spPr/>
        <p:txBody>
          <a:bodyPr/>
          <a:lstStyle/>
          <a:p>
            <a:fld id="{1ED8A3C5-3386-47F4-A78C-FF850FDF49EE}" type="slidenum">
              <a:rPr lang="en-AU" smtClean="0"/>
              <a:t>25</a:t>
            </a:fld>
            <a:endParaRPr lang="en-AU"/>
          </a:p>
        </p:txBody>
      </p:sp>
    </p:spTree>
    <p:custDataLst>
      <p:tags r:id="rId1"/>
    </p:custDataLst>
    <p:extLst>
      <p:ext uri="{BB962C8B-B14F-4D97-AF65-F5344CB8AC3E}">
        <p14:creationId xmlns:p14="http://schemas.microsoft.com/office/powerpoint/2010/main" val="3735433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220980" y="187325"/>
            <a:ext cx="6332220" cy="794448"/>
          </a:xfrm>
          <a:prstGeom prst="rect">
            <a:avLst/>
          </a:prstGeom>
          <a:solidFill>
            <a:srgbClr val="E41837"/>
          </a:solidFill>
          <a:ln w="12700">
            <a:solidFill>
              <a:srgbClr val="126F55"/>
            </a:solidFill>
          </a:ln>
        </p:spPr>
        <p:txBody>
          <a:bodyPr vert="horz" wrap="square" lIns="0" tIns="299085" rIns="0" bIns="0" rtlCol="0">
            <a:spAutoFit/>
          </a:bodyPr>
          <a:lstStyle/>
          <a:p>
            <a:pPr marL="91440" algn="ctr">
              <a:lnSpc>
                <a:spcPct val="100000"/>
              </a:lnSpc>
              <a:spcBef>
                <a:spcPts val="2355"/>
              </a:spcBef>
            </a:pPr>
            <a:r>
              <a:rPr lang="en-AU" sz="3200" b="0" dirty="0">
                <a:solidFill>
                  <a:srgbClr val="FFFFFF"/>
                </a:solidFill>
                <a:latin typeface="Arial" panose="020B0604020202020204" pitchFamily="34" charset="0"/>
                <a:cs typeface="Arial" panose="020B0604020202020204" pitchFamily="34" charset="0"/>
              </a:rPr>
              <a:t>Non academic </a:t>
            </a:r>
            <a:r>
              <a:rPr sz="3200" b="0" dirty="0">
                <a:solidFill>
                  <a:srgbClr val="FFFFFF"/>
                </a:solidFill>
                <a:latin typeface="Arial" panose="020B0604020202020204" pitchFamily="34" charset="0"/>
                <a:cs typeface="Arial" panose="020B0604020202020204" pitchFamily="34" charset="0"/>
              </a:rPr>
              <a:t>Support</a:t>
            </a:r>
            <a:r>
              <a:rPr sz="3200" b="0" spc="45" dirty="0">
                <a:solidFill>
                  <a:srgbClr val="FFFFFF"/>
                </a:solidFill>
                <a:latin typeface="Arial" panose="020B0604020202020204" pitchFamily="34" charset="0"/>
                <a:cs typeface="Arial" panose="020B0604020202020204" pitchFamily="34" charset="0"/>
              </a:rPr>
              <a:t> </a:t>
            </a:r>
            <a:r>
              <a:rPr sz="3200" b="0" spc="-10" dirty="0">
                <a:solidFill>
                  <a:srgbClr val="FFFFFF"/>
                </a:solidFill>
                <a:latin typeface="Arial" panose="020B0604020202020204" pitchFamily="34" charset="0"/>
                <a:cs typeface="Arial" panose="020B0604020202020204" pitchFamily="34" charset="0"/>
              </a:rPr>
              <a:t>Services</a:t>
            </a:r>
            <a:endParaRPr sz="32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1297543-CE8E-497B-8C09-006C81F1C6CD}"/>
              </a:ext>
            </a:extLst>
          </p:cNvPr>
          <p:cNvPicPr>
            <a:picLocks noChangeAspect="1"/>
          </p:cNvPicPr>
          <p:nvPr/>
        </p:nvPicPr>
        <p:blipFill>
          <a:blip r:embed="rId2"/>
          <a:stretch>
            <a:fillRect/>
          </a:stretch>
        </p:blipFill>
        <p:spPr>
          <a:xfrm>
            <a:off x="9372600" y="500017"/>
            <a:ext cx="2488015" cy="963512"/>
          </a:xfrm>
          <a:prstGeom prst="rect">
            <a:avLst/>
          </a:prstGeom>
        </p:spPr>
      </p:pic>
      <p:pic>
        <p:nvPicPr>
          <p:cNvPr id="15" name="Picture 14">
            <a:extLst>
              <a:ext uri="{FF2B5EF4-FFF2-40B4-BE49-F238E27FC236}">
                <a16:creationId xmlns:a16="http://schemas.microsoft.com/office/drawing/2014/main" id="{9948F2D7-FF06-41FD-AD88-AC0BCEA370A6}"/>
              </a:ext>
            </a:extLst>
          </p:cNvPr>
          <p:cNvPicPr>
            <a:picLocks noChangeAspect="1"/>
          </p:cNvPicPr>
          <p:nvPr/>
        </p:nvPicPr>
        <p:blipFill>
          <a:blip r:embed="rId3"/>
          <a:stretch>
            <a:fillRect/>
          </a:stretch>
        </p:blipFill>
        <p:spPr>
          <a:xfrm>
            <a:off x="5761716" y="3048000"/>
            <a:ext cx="2344967" cy="3492181"/>
          </a:xfrm>
          <a:prstGeom prst="rect">
            <a:avLst/>
          </a:prstGeom>
        </p:spPr>
      </p:pic>
      <p:sp>
        <p:nvSpPr>
          <p:cNvPr id="17" name="TextBox 16">
            <a:extLst>
              <a:ext uri="{FF2B5EF4-FFF2-40B4-BE49-F238E27FC236}">
                <a16:creationId xmlns:a16="http://schemas.microsoft.com/office/drawing/2014/main" id="{204107E8-699C-4CAB-A3D2-8B18FA937701}"/>
              </a:ext>
            </a:extLst>
          </p:cNvPr>
          <p:cNvSpPr txBox="1"/>
          <p:nvPr/>
        </p:nvSpPr>
        <p:spPr>
          <a:xfrm>
            <a:off x="8440967" y="4147759"/>
            <a:ext cx="3560362" cy="129266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srgbClr val="000000"/>
                </a:solidFill>
                <a:effectLst/>
                <a:uLnTx/>
                <a:uFillTx/>
                <a:latin typeface="Calibri" panose="020F0502020204030204" pitchFamily="34" charset="0"/>
              </a:rPr>
              <a:t>Madilina Tresca</a:t>
            </a:r>
            <a:endParaRPr kumimoji="0" lang="en-AU" sz="2000" b="0" i="0" u="none" strike="noStrike" kern="0" cap="none" spc="0" normalizeH="0" baseline="0" noProof="0" dirty="0">
              <a:ln>
                <a:noFill/>
              </a:ln>
              <a:solidFill>
                <a:srgbClr val="000000"/>
              </a:solidFill>
              <a:effectLst/>
              <a:uLnTx/>
              <a:uFillTx/>
              <a:latin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2000" b="0" i="0" u="none" strike="noStrike" kern="0" cap="none" spc="0" normalizeH="0" baseline="0" noProof="0" dirty="0">
                <a:ln>
                  <a:noFill/>
                </a:ln>
                <a:solidFill>
                  <a:srgbClr val="000000"/>
                </a:solidFill>
                <a:effectLst/>
                <a:uLnTx/>
                <a:uFillTx/>
                <a:latin typeface="Calibri" panose="020F0502020204030204" pitchFamily="34" charset="0"/>
              </a:rPr>
              <a:t>Manager, Academic Administration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srgbClr val="0462C1"/>
                </a:solidFill>
                <a:effectLst/>
                <a:uLnTx/>
                <a:uFillTx/>
                <a:latin typeface="Calibri" panose="020F0502020204030204" pitchFamily="34" charset="0"/>
              </a:rPr>
              <a:t>Madilina.Tresca@ubss.edu.au</a:t>
            </a:r>
            <a:endParaRPr kumimoji="0" lang="en-AU" sz="1800" b="0" i="0" u="none" strike="noStrike" kern="0" cap="none" spc="0" normalizeH="0" baseline="0" noProof="0" dirty="0">
              <a:ln>
                <a:noFill/>
              </a:ln>
              <a:solidFill>
                <a:sysClr val="windowText" lastClr="000000"/>
              </a:solidFill>
              <a:effectLst/>
              <a:uLnTx/>
              <a:uFillTx/>
            </a:endParaRPr>
          </a:p>
        </p:txBody>
      </p:sp>
      <p:pic>
        <p:nvPicPr>
          <p:cNvPr id="21" name="Picture 20">
            <a:extLst>
              <a:ext uri="{FF2B5EF4-FFF2-40B4-BE49-F238E27FC236}">
                <a16:creationId xmlns:a16="http://schemas.microsoft.com/office/drawing/2014/main" id="{F2A2D6FB-6676-4CC2-84F5-D21CC02EBC03}"/>
              </a:ext>
            </a:extLst>
          </p:cNvPr>
          <p:cNvPicPr>
            <a:picLocks noChangeAspect="1"/>
          </p:cNvPicPr>
          <p:nvPr/>
        </p:nvPicPr>
        <p:blipFill>
          <a:blip r:embed="rId4"/>
          <a:stretch>
            <a:fillRect/>
          </a:stretch>
        </p:blipFill>
        <p:spPr>
          <a:xfrm>
            <a:off x="6934200" y="685800"/>
            <a:ext cx="1751518" cy="1902343"/>
          </a:xfrm>
          <a:prstGeom prst="rect">
            <a:avLst/>
          </a:prstGeom>
        </p:spPr>
      </p:pic>
      <p:sp>
        <p:nvSpPr>
          <p:cNvPr id="10" name="TextBox 9">
            <a:extLst>
              <a:ext uri="{FF2B5EF4-FFF2-40B4-BE49-F238E27FC236}">
                <a16:creationId xmlns:a16="http://schemas.microsoft.com/office/drawing/2014/main" id="{182FAC07-DBE2-450E-BEF6-D852BFC0EFAC}"/>
              </a:ext>
            </a:extLst>
          </p:cNvPr>
          <p:cNvSpPr txBox="1"/>
          <p:nvPr/>
        </p:nvSpPr>
        <p:spPr>
          <a:xfrm>
            <a:off x="190671" y="1218622"/>
            <a:ext cx="5448129" cy="4841197"/>
          </a:xfrm>
          <a:prstGeom prst="rect">
            <a:avLst/>
          </a:prstGeom>
          <a:noFill/>
        </p:spPr>
        <p:txBody>
          <a:bodyPr wrap="square" rtlCol="0">
            <a:spAutoFit/>
          </a:bodyPr>
          <a:lstStyle/>
          <a:p>
            <a:pPr lvl="0">
              <a:lnSpc>
                <a:spcPct val="150000"/>
              </a:lnSpc>
              <a:spcBef>
                <a:spcPts val="1000"/>
              </a:spcBef>
              <a:buClr>
                <a:srgbClr val="007FA3"/>
              </a:buClr>
            </a:pPr>
            <a:r>
              <a:rPr lang="en-US" sz="2600" b="1" dirty="0">
                <a:solidFill>
                  <a:srgbClr val="C00000"/>
                </a:solidFill>
              </a:rPr>
              <a:t>Manage:</a:t>
            </a:r>
          </a:p>
          <a:p>
            <a:pPr marL="630900" lvl="1" indent="-342900">
              <a:lnSpc>
                <a:spcPct val="150000"/>
              </a:lnSpc>
              <a:spcBef>
                <a:spcPts val="500"/>
              </a:spcBef>
              <a:buClr>
                <a:srgbClr val="C00000"/>
              </a:buClr>
              <a:buSzPct val="80000"/>
              <a:buFont typeface="Wingdings" panose="05000000000000000000" pitchFamily="2" charset="2"/>
              <a:buChar char="q"/>
            </a:pPr>
            <a:r>
              <a:rPr lang="en-US" sz="2000" b="1" dirty="0">
                <a:solidFill>
                  <a:srgbClr val="000000"/>
                </a:solidFill>
                <a:latin typeface="Gill Sans Nova Light"/>
              </a:rPr>
              <a:t>non-academic issues/query and  deferment, reduce study load, credit transfers etc.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2000" b="1" i="0" u="none" strike="noStrike" kern="0" cap="none" spc="0" normalizeH="0" baseline="0" noProof="0" dirty="0">
              <a:ln>
                <a:noFill/>
              </a:ln>
              <a:solidFill>
                <a:srgbClr val="000000"/>
              </a:solidFill>
              <a:effectLst/>
              <a:uLnTx/>
              <a:uFillTx/>
              <a:latin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srgbClr val="000000"/>
                </a:solidFill>
                <a:effectLst/>
                <a:uLnTx/>
                <a:uFillTx/>
                <a:latin typeface="Calibri" panose="020F050202020403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lang="en-AU" sz="2000" b="1" dirty="0">
                <a:solidFill>
                  <a:srgbClr val="000000"/>
                </a:solidFill>
                <a:latin typeface="Calibri" panose="020F0502020204030204" pitchFamily="34" charset="0"/>
              </a:rPr>
              <a:t>	</a:t>
            </a:r>
            <a:r>
              <a:rPr kumimoji="0" lang="en-AU" sz="2000" b="1" i="0" u="none" strike="noStrike" kern="0" cap="none" spc="0" normalizeH="0" baseline="0" noProof="0" dirty="0">
                <a:ln>
                  <a:noFill/>
                </a:ln>
                <a:solidFill>
                  <a:srgbClr val="000000"/>
                </a:solidFill>
                <a:effectLst/>
                <a:uLnTx/>
                <a:uFillTx/>
                <a:latin typeface="Calibri" panose="020F0502020204030204" pitchFamily="34" charset="0"/>
              </a:rPr>
              <a:t>STUDENT SERVICES DEPARTMENT</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srgbClr val="000000"/>
                </a:solidFill>
                <a:effectLst/>
                <a:uLnTx/>
                <a:uFillTx/>
                <a:latin typeface="Calibri" panose="020F0502020204030204" pitchFamily="34" charset="0"/>
              </a:rPr>
              <a:t>	Phone: 1300 422 422</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srgbClr val="000000"/>
                </a:solidFill>
                <a:effectLst/>
                <a:uLnTx/>
                <a:uFillTx/>
                <a:latin typeface="Calibri" panose="020F0502020204030204" pitchFamily="34" charset="0"/>
              </a:rPr>
              <a:t>	Email: </a:t>
            </a:r>
            <a:r>
              <a:rPr kumimoji="0" lang="en-AU" sz="2000" b="1" i="0" u="none" strike="noStrike" kern="0" cap="none" spc="0" normalizeH="0" baseline="0" noProof="0" dirty="0">
                <a:ln>
                  <a:noFill/>
                </a:ln>
                <a:solidFill>
                  <a:srgbClr val="0462C1"/>
                </a:solidFill>
                <a:effectLst/>
                <a:uLnTx/>
                <a:uFillTx/>
                <a:latin typeface="Calibri" panose="020F0502020204030204" pitchFamily="34" charset="0"/>
                <a:hlinkClick r:id="rId5"/>
              </a:rPr>
              <a:t>studentservices@gca.edu.au</a:t>
            </a:r>
            <a:endParaRPr kumimoji="0" lang="en-AU" sz="2000" b="1" i="0" u="none" strike="noStrike" kern="0" cap="none" spc="0" normalizeH="0" baseline="0" noProof="0" dirty="0">
              <a:ln>
                <a:noFill/>
              </a:ln>
              <a:solidFill>
                <a:srgbClr val="0462C1"/>
              </a:solidFill>
              <a:effectLst/>
              <a:uLnTx/>
              <a:uFillTx/>
              <a:latin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srgbClr val="000000"/>
                </a:solidFill>
                <a:effectLst/>
                <a:uLnTx/>
                <a:uFillTx/>
                <a:latin typeface="Calibri" panose="020F0502020204030204" pitchFamily="34" charset="0"/>
              </a:rPr>
              <a:t>	Chat:  </a:t>
            </a:r>
            <a:r>
              <a:rPr kumimoji="0" lang="en-AU" sz="2000" b="1" i="0" u="none" strike="noStrike" kern="0" cap="none" spc="0" normalizeH="0" baseline="0" noProof="0" dirty="0">
                <a:ln>
                  <a:noFill/>
                </a:ln>
                <a:solidFill>
                  <a:srgbClr val="0462C1"/>
                </a:solidFill>
                <a:effectLst/>
                <a:uLnTx/>
                <a:uFillTx/>
                <a:latin typeface="Calibri" panose="020F0502020204030204" pitchFamily="34" charset="0"/>
                <a:hlinkClick r:id="rId6"/>
              </a:rPr>
              <a:t>www.ubss.edu.au</a:t>
            </a:r>
            <a:endParaRPr kumimoji="0" lang="en-AU" sz="2000" b="1" i="0" u="none" strike="noStrike" kern="0" cap="none" spc="0" normalizeH="0" baseline="0" noProof="0" dirty="0">
              <a:ln>
                <a:noFill/>
              </a:ln>
              <a:solidFill>
                <a:srgbClr val="0462C1"/>
              </a:solidFill>
              <a:effectLst/>
              <a:uLnTx/>
              <a:uFillTx/>
              <a:latin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srgbClr val="000000"/>
                </a:solidFill>
                <a:effectLst/>
                <a:uLnTx/>
                <a:uFillTx/>
                <a:latin typeface="Calibri" panose="020F0502020204030204" pitchFamily="34" charset="0"/>
              </a:rPr>
              <a:t>	Or contact us via the UBSS Mobile App</a:t>
            </a:r>
            <a:endParaRPr kumimoji="0" lang="en-AU" sz="2000" b="1" i="0" u="none" strike="noStrike" kern="0" cap="none" spc="0" normalizeH="0" baseline="0" noProof="0" dirty="0">
              <a:ln>
                <a:noFill/>
              </a:ln>
              <a:solidFill>
                <a:sysClr val="windowText" lastClr="000000"/>
              </a:solidFill>
              <a:effectLst/>
              <a:uLnTx/>
              <a:uFillTx/>
            </a:endParaRPr>
          </a:p>
          <a:p>
            <a:pPr marL="630900" lvl="1" indent="-342900">
              <a:lnSpc>
                <a:spcPct val="150000"/>
              </a:lnSpc>
              <a:spcBef>
                <a:spcPts val="500"/>
              </a:spcBef>
              <a:buClr>
                <a:srgbClr val="C00000"/>
              </a:buClr>
              <a:buSzPct val="80000"/>
              <a:buFont typeface="Wingdings" panose="05000000000000000000" pitchFamily="2" charset="2"/>
              <a:buChar char="q"/>
            </a:pPr>
            <a:endParaRPr lang="en-US" sz="2000" b="1" dirty="0">
              <a:solidFill>
                <a:srgbClr val="000000"/>
              </a:solidFill>
              <a:latin typeface="Gill Sans Nova Light"/>
            </a:endParaRPr>
          </a:p>
          <a:p>
            <a:pPr marL="630900" lvl="1" indent="-342900">
              <a:lnSpc>
                <a:spcPct val="150000"/>
              </a:lnSpc>
              <a:spcBef>
                <a:spcPts val="500"/>
              </a:spcBef>
              <a:buClr>
                <a:srgbClr val="C00000"/>
              </a:buClr>
              <a:buSzPct val="80000"/>
              <a:buFont typeface="Wingdings" panose="05000000000000000000" pitchFamily="2" charset="2"/>
              <a:buChar char="q"/>
            </a:pPr>
            <a:endParaRPr lang="en-US" sz="2000" b="1" dirty="0">
              <a:solidFill>
                <a:srgbClr val="000000"/>
              </a:solidFill>
              <a:latin typeface="Gill Sans Nova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286589" y="346144"/>
            <a:ext cx="6332483" cy="1107421"/>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495615" y="545912"/>
            <a:ext cx="5828398" cy="707886"/>
          </a:xfrm>
          <a:prstGeom prst="rect">
            <a:avLst/>
          </a:prstGeom>
          <a:solidFill>
            <a:srgbClr val="E51937"/>
          </a:solidFill>
        </p:spPr>
        <p:txBody>
          <a:bodyPr wrap="square" rtlCol="0">
            <a:spAutoFit/>
          </a:bodyPr>
          <a:lstStyle/>
          <a:p>
            <a:r>
              <a:rPr lang="en-AU" sz="4000" dirty="0">
                <a:solidFill>
                  <a:schemeClr val="bg1"/>
                </a:solidFill>
                <a:latin typeface="Britannic Bold" panose="020B0903060703020204" pitchFamily="34" charset="0"/>
              </a:rPr>
              <a:t>Credit Transfer</a:t>
            </a:r>
          </a:p>
        </p:txBody>
      </p:sp>
      <p:sp>
        <p:nvSpPr>
          <p:cNvPr id="9" name="Content Placeholder 30"/>
          <p:cNvSpPr txBox="1">
            <a:spLocks/>
          </p:cNvSpPr>
          <p:nvPr/>
        </p:nvSpPr>
        <p:spPr>
          <a:xfrm>
            <a:off x="286589" y="1653332"/>
            <a:ext cx="11397411" cy="48585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C00000"/>
              </a:buClr>
              <a:buFont typeface="Wingdings" panose="05000000000000000000" pitchFamily="2" charset="2"/>
              <a:buChar char="q"/>
            </a:pPr>
            <a:r>
              <a:rPr lang="en-US" sz="2600" dirty="0">
                <a:latin typeface="Gill Sans Nova Light"/>
              </a:rPr>
              <a:t> A maximum of eight (8) subjects may be awarded to MBA candidates with recently completed graduate or honors studies from a recognized tertiary institution that are directly relevant to core or specialized subjects.</a:t>
            </a:r>
          </a:p>
          <a:p>
            <a:pPr>
              <a:lnSpc>
                <a:spcPct val="100000"/>
              </a:lnSpc>
              <a:spcBef>
                <a:spcPts val="600"/>
              </a:spcBef>
              <a:spcAft>
                <a:spcPts val="600"/>
              </a:spcAft>
              <a:buClr>
                <a:srgbClr val="C00000"/>
              </a:buClr>
              <a:buFont typeface="Wingdings" panose="05000000000000000000" pitchFamily="2" charset="2"/>
              <a:buChar char="q"/>
            </a:pPr>
            <a:r>
              <a:rPr lang="en-US" sz="2600" dirty="0">
                <a:latin typeface="Gill Sans Nova Light"/>
              </a:rPr>
              <a:t> Applications must be submitted by the end of 2</a:t>
            </a:r>
            <a:r>
              <a:rPr lang="en-US" sz="2600" baseline="30000" dirty="0">
                <a:latin typeface="Gill Sans Nova Light"/>
              </a:rPr>
              <a:t>nd</a:t>
            </a:r>
            <a:r>
              <a:rPr lang="en-US" sz="2600" dirty="0">
                <a:latin typeface="Gill Sans Nova Light"/>
              </a:rPr>
              <a:t> week of your first trimester.</a:t>
            </a:r>
            <a:endParaRPr lang="en-US" dirty="0">
              <a:latin typeface="Gill Sans Nova Light"/>
            </a:endParaRPr>
          </a:p>
          <a:p>
            <a:pPr>
              <a:lnSpc>
                <a:spcPct val="100000"/>
              </a:lnSpc>
              <a:spcBef>
                <a:spcPts val="600"/>
              </a:spcBef>
              <a:spcAft>
                <a:spcPts val="600"/>
              </a:spcAft>
              <a:buClr>
                <a:srgbClr val="C00000"/>
              </a:buClr>
              <a:buFont typeface="Wingdings" panose="05000000000000000000" pitchFamily="2" charset="2"/>
              <a:buChar char="q"/>
            </a:pPr>
            <a:endParaRPr lang="en-US" sz="2600" b="1" dirty="0">
              <a:solidFill>
                <a:srgbClr val="C00000"/>
              </a:solidFill>
              <a:latin typeface="Gill Sans Nova Light"/>
            </a:endParaRPr>
          </a:p>
          <a:p>
            <a:pPr>
              <a:lnSpc>
                <a:spcPct val="100000"/>
              </a:lnSpc>
              <a:spcBef>
                <a:spcPts val="600"/>
              </a:spcBef>
              <a:spcAft>
                <a:spcPts val="600"/>
              </a:spcAft>
              <a:buClr>
                <a:srgbClr val="C00000"/>
              </a:buClr>
              <a:buFont typeface="Wingdings" panose="05000000000000000000" pitchFamily="2" charset="2"/>
              <a:buChar char="q"/>
            </a:pPr>
            <a:r>
              <a:rPr lang="en-US" sz="2600" b="1" dirty="0">
                <a:solidFill>
                  <a:srgbClr val="C00000"/>
                </a:solidFill>
                <a:latin typeface="Gill Sans Nova Light"/>
              </a:rPr>
              <a:t> GCA Admissions Centre</a:t>
            </a:r>
            <a:r>
              <a:rPr lang="en-US" sz="2600" dirty="0">
                <a:solidFill>
                  <a:srgbClr val="C00000"/>
                </a:solidFill>
                <a:latin typeface="Gill Sans Nova Light"/>
              </a:rPr>
              <a:t> </a:t>
            </a:r>
            <a:r>
              <a:rPr lang="en-US" sz="2600" dirty="0">
                <a:latin typeface="Gill Sans Nova Light"/>
              </a:rPr>
              <a:t>processes all applications.</a:t>
            </a:r>
          </a:p>
          <a:p>
            <a:pPr marL="0" indent="0">
              <a:lnSpc>
                <a:spcPct val="100000"/>
              </a:lnSpc>
              <a:spcBef>
                <a:spcPts val="600"/>
              </a:spcBef>
              <a:spcAft>
                <a:spcPts val="600"/>
              </a:spcAft>
              <a:buClr>
                <a:srgbClr val="C00000"/>
              </a:buClr>
              <a:buNone/>
            </a:pPr>
            <a:r>
              <a:rPr lang="en-US" sz="2600" dirty="0">
                <a:latin typeface="Gill Sans Nova Light"/>
              </a:rPr>
              <a:t>GCA Admissions:  </a:t>
            </a:r>
            <a:r>
              <a:rPr lang="en-US" sz="2600" dirty="0">
                <a:latin typeface="Gill Sans Nova Light"/>
                <a:hlinkClick r:id="rId3"/>
              </a:rPr>
              <a:t>admissions@gca.edu.au</a:t>
            </a:r>
            <a:endParaRPr lang="en-US" sz="2600" dirty="0">
              <a:latin typeface="Gill Sans Nova Light"/>
            </a:endParaRPr>
          </a:p>
          <a:p>
            <a:pPr marL="0" indent="0">
              <a:lnSpc>
                <a:spcPct val="100000"/>
              </a:lnSpc>
              <a:spcBef>
                <a:spcPts val="600"/>
              </a:spcBef>
              <a:spcAft>
                <a:spcPts val="600"/>
              </a:spcAft>
              <a:buClr>
                <a:srgbClr val="C00000"/>
              </a:buClr>
              <a:buNone/>
            </a:pPr>
            <a:endParaRPr lang="en-US" sz="2600" dirty="0">
              <a:latin typeface="Gill Sans Nova Light"/>
            </a:endParaRPr>
          </a:p>
          <a:p>
            <a:pPr>
              <a:lnSpc>
                <a:spcPct val="100000"/>
              </a:lnSpc>
              <a:spcBef>
                <a:spcPts val="600"/>
              </a:spcBef>
              <a:spcAft>
                <a:spcPts val="600"/>
              </a:spcAft>
              <a:buClr>
                <a:srgbClr val="C00000"/>
              </a:buClr>
              <a:buFont typeface="Wingdings" panose="05000000000000000000" pitchFamily="2" charset="2"/>
              <a:buChar char="q"/>
            </a:pPr>
            <a:r>
              <a:rPr lang="en-US" sz="2600" dirty="0">
                <a:latin typeface="Gill Sans Nova Light"/>
              </a:rPr>
              <a:t> Enquires: </a:t>
            </a:r>
            <a:r>
              <a:rPr lang="en-US" sz="2600" dirty="0">
                <a:latin typeface="Gill Sans Nova Light"/>
                <a:hlinkClick r:id="rId4"/>
              </a:rPr>
              <a:t>info@gca.edu.au</a:t>
            </a:r>
            <a:r>
              <a:rPr lang="en-US" sz="2600" dirty="0">
                <a:latin typeface="Gill Sans Nova Light"/>
              </a:rPr>
              <a:t>  			Phone: 1300 422 422</a:t>
            </a:r>
          </a:p>
          <a:p>
            <a:pPr marL="0" indent="0">
              <a:lnSpc>
                <a:spcPct val="100000"/>
              </a:lnSpc>
              <a:spcBef>
                <a:spcPts val="600"/>
              </a:spcBef>
              <a:spcAft>
                <a:spcPts val="600"/>
              </a:spcAft>
              <a:buClr>
                <a:srgbClr val="007FA3"/>
              </a:buClr>
              <a:buNone/>
            </a:pPr>
            <a:endParaRPr lang="en-US" sz="2600" dirty="0">
              <a:latin typeface="Gill Sans Nova Light"/>
            </a:endParaRPr>
          </a:p>
          <a:p>
            <a:pPr marL="0" indent="0">
              <a:lnSpc>
                <a:spcPct val="100000"/>
              </a:lnSpc>
              <a:spcBef>
                <a:spcPts val="600"/>
              </a:spcBef>
              <a:spcAft>
                <a:spcPts val="600"/>
              </a:spcAft>
              <a:buClr>
                <a:srgbClr val="007FA3"/>
              </a:buClr>
              <a:buNone/>
            </a:pPr>
            <a:endParaRPr lang="en-US" sz="2600" dirty="0">
              <a:latin typeface="Gill Sans Nova Light"/>
            </a:endParaRPr>
          </a:p>
          <a:p>
            <a:pPr marL="0" indent="0">
              <a:lnSpc>
                <a:spcPct val="100000"/>
              </a:lnSpc>
              <a:spcBef>
                <a:spcPts val="600"/>
              </a:spcBef>
              <a:spcAft>
                <a:spcPts val="600"/>
              </a:spcAft>
              <a:buClr>
                <a:srgbClr val="007FA3"/>
              </a:buClr>
              <a:buNone/>
            </a:pPr>
            <a:endParaRPr lang="en-US" sz="2600" dirty="0">
              <a:latin typeface="Gill Sans Nova Light"/>
            </a:endParaRPr>
          </a:p>
        </p:txBody>
      </p:sp>
      <p:sp>
        <p:nvSpPr>
          <p:cNvPr id="5" name="Slide Number Placeholder 4"/>
          <p:cNvSpPr>
            <a:spLocks noGrp="1"/>
          </p:cNvSpPr>
          <p:nvPr>
            <p:ph type="sldNum" sz="quarter" idx="12"/>
          </p:nvPr>
        </p:nvSpPr>
        <p:spPr/>
        <p:txBody>
          <a:bodyPr/>
          <a:lstStyle/>
          <a:p>
            <a:fld id="{1ED8A3C5-3386-47F4-A78C-FF850FDF49EE}" type="slidenum">
              <a:rPr lang="en-AU" smtClean="0"/>
              <a:t>27</a:t>
            </a:fld>
            <a:endParaRPr lang="en-AU"/>
          </a:p>
        </p:txBody>
      </p:sp>
    </p:spTree>
    <p:custDataLst>
      <p:tags r:id="rId1"/>
    </p:custDataLst>
    <p:extLst>
      <p:ext uri="{BB962C8B-B14F-4D97-AF65-F5344CB8AC3E}">
        <p14:creationId xmlns:p14="http://schemas.microsoft.com/office/powerpoint/2010/main" val="174947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circle(in)">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circle(in)">
                                      <p:cBhvr>
                                        <p:cTn id="17" dur="20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circle(in)">
                                      <p:cBhvr>
                                        <p:cTn id="22" dur="20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circle(in)">
                                      <p:cBhvr>
                                        <p:cTn id="27" dur="2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41610" y="268556"/>
            <a:ext cx="6210860" cy="707886"/>
          </a:xfrm>
          <a:prstGeom prst="rect">
            <a:avLst/>
          </a:prstGeom>
          <a:solidFill>
            <a:srgbClr val="E51937"/>
          </a:solidFill>
        </p:spPr>
        <p:txBody>
          <a:bodyPr wrap="square" rtlCol="0">
            <a:spAutoFit/>
          </a:bodyPr>
          <a:lstStyle/>
          <a:p>
            <a:r>
              <a:rPr lang="en-AU" sz="4000" dirty="0">
                <a:solidFill>
                  <a:schemeClr val="bg1"/>
                </a:solidFill>
                <a:latin typeface="Britannic Bold" panose="020B0903060703020204" pitchFamily="34" charset="0"/>
              </a:rPr>
              <a:t>Academic Integrity</a:t>
            </a:r>
          </a:p>
        </p:txBody>
      </p:sp>
      <p:sp>
        <p:nvSpPr>
          <p:cNvPr id="3" name="TextBox 2"/>
          <p:cNvSpPr txBox="1"/>
          <p:nvPr/>
        </p:nvSpPr>
        <p:spPr>
          <a:xfrm>
            <a:off x="441610" y="1707271"/>
            <a:ext cx="11253652" cy="4308872"/>
          </a:xfrm>
          <a:prstGeom prst="rect">
            <a:avLst/>
          </a:prstGeom>
          <a:noFill/>
        </p:spPr>
        <p:txBody>
          <a:bodyPr wrap="square" rtlCol="0">
            <a:spAutoFit/>
          </a:bodyPr>
          <a:lstStyle/>
          <a:p>
            <a:r>
              <a:rPr lang="en-AU" sz="2000" b="1" dirty="0">
                <a:solidFill>
                  <a:srgbClr val="C00000"/>
                </a:solidFill>
                <a:latin typeface="Gill Sans Light"/>
              </a:rPr>
              <a:t>Academic Integrity is valued at UBSS.</a:t>
            </a:r>
          </a:p>
          <a:p>
            <a:endParaRPr lang="en-AU" sz="2000" b="1" dirty="0">
              <a:solidFill>
                <a:srgbClr val="C00000"/>
              </a:solidFill>
              <a:latin typeface="Gill Sans Light"/>
            </a:endParaRPr>
          </a:p>
          <a:p>
            <a:pPr>
              <a:lnSpc>
                <a:spcPct val="150000"/>
              </a:lnSpc>
            </a:pPr>
            <a:r>
              <a:rPr lang="en-US" sz="2400" b="1" dirty="0">
                <a:latin typeface="Gill Sans Light"/>
              </a:rPr>
              <a:t>Academic misconduct at UBSS is overseen by the ACADEMIC INTEGRITY COMMITTEE that will apply penalties and sanctions for misbehavior.</a:t>
            </a:r>
          </a:p>
          <a:p>
            <a:pPr>
              <a:lnSpc>
                <a:spcPct val="150000"/>
              </a:lnSpc>
            </a:pPr>
            <a:r>
              <a:rPr lang="en-AU" sz="2400" b="1" dirty="0">
                <a:latin typeface="Gill Sans Light"/>
              </a:rPr>
              <a:t>Please ensure you are familiar with the ACADEMIC MISCONDUCT POLICY located on the UBSS website:</a:t>
            </a:r>
          </a:p>
          <a:p>
            <a:endParaRPr lang="en-US" dirty="0">
              <a:latin typeface="Gill Sans Light"/>
            </a:endParaRPr>
          </a:p>
          <a:p>
            <a:r>
              <a:rPr lang="en-US" dirty="0">
                <a:latin typeface="Gill Sans Light"/>
                <a:hlinkClick r:id="rId3"/>
              </a:rPr>
              <a:t>https://www.ubss.edu.au/media/5097/academic-misconduct-policy-v16.pdf</a:t>
            </a:r>
            <a:endParaRPr lang="en-US" dirty="0">
              <a:latin typeface="Gill Sans Light"/>
            </a:endParaRPr>
          </a:p>
          <a:p>
            <a:endParaRPr lang="en-US" dirty="0">
              <a:latin typeface="Gill Sans Light"/>
            </a:endParaRPr>
          </a:p>
          <a:p>
            <a:endParaRPr lang="en-US" dirty="0">
              <a:latin typeface="Gill Sans Light"/>
            </a:endParaRPr>
          </a:p>
          <a:p>
            <a:endParaRPr lang="en-US" dirty="0">
              <a:latin typeface="Gill Sans Light"/>
            </a:endParaRPr>
          </a:p>
        </p:txBody>
      </p:sp>
      <p:sp>
        <p:nvSpPr>
          <p:cNvPr id="7" name="Slide Number Placeholder 6"/>
          <p:cNvSpPr>
            <a:spLocks noGrp="1"/>
          </p:cNvSpPr>
          <p:nvPr>
            <p:ph type="sldNum" sz="quarter" idx="12"/>
          </p:nvPr>
        </p:nvSpPr>
        <p:spPr/>
        <p:txBody>
          <a:bodyPr/>
          <a:lstStyle/>
          <a:p>
            <a:fld id="{1ED8A3C5-3386-47F4-A78C-FF850FDF49EE}" type="slidenum">
              <a:rPr lang="en-AU" smtClean="0"/>
              <a:t>28</a:t>
            </a:fld>
            <a:endParaRPr lang="en-AU"/>
          </a:p>
        </p:txBody>
      </p:sp>
    </p:spTree>
    <p:custDataLst>
      <p:tags r:id="rId1"/>
    </p:custDataLst>
    <p:extLst>
      <p:ext uri="{BB962C8B-B14F-4D97-AF65-F5344CB8AC3E}">
        <p14:creationId xmlns:p14="http://schemas.microsoft.com/office/powerpoint/2010/main" val="3525396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41610" y="268556"/>
            <a:ext cx="6210860" cy="707886"/>
          </a:xfrm>
          <a:prstGeom prst="rect">
            <a:avLst/>
          </a:prstGeom>
          <a:solidFill>
            <a:srgbClr val="E51937"/>
          </a:solidFill>
        </p:spPr>
        <p:txBody>
          <a:bodyPr wrap="square" rtlCol="0">
            <a:spAutoFit/>
          </a:bodyPr>
          <a:lstStyle/>
          <a:p>
            <a:r>
              <a:rPr lang="en-AU" sz="4000" dirty="0">
                <a:solidFill>
                  <a:schemeClr val="bg1"/>
                </a:solidFill>
                <a:latin typeface="Britannic Bold" panose="020B0903060703020204" pitchFamily="34" charset="0"/>
              </a:rPr>
              <a:t>Academic Integrity</a:t>
            </a:r>
          </a:p>
        </p:txBody>
      </p:sp>
      <p:sp>
        <p:nvSpPr>
          <p:cNvPr id="7" name="Slide Number Placeholder 6"/>
          <p:cNvSpPr>
            <a:spLocks noGrp="1"/>
          </p:cNvSpPr>
          <p:nvPr>
            <p:ph type="sldNum" sz="quarter" idx="12"/>
          </p:nvPr>
        </p:nvSpPr>
        <p:spPr/>
        <p:txBody>
          <a:bodyPr/>
          <a:lstStyle/>
          <a:p>
            <a:fld id="{1ED8A3C5-3386-47F4-A78C-FF850FDF49EE}" type="slidenum">
              <a:rPr lang="en-AU" smtClean="0"/>
              <a:t>29</a:t>
            </a:fld>
            <a:endParaRPr lang="en-AU"/>
          </a:p>
        </p:txBody>
      </p:sp>
      <p:pic>
        <p:nvPicPr>
          <p:cNvPr id="4" name="Picture 3">
            <a:extLst>
              <a:ext uri="{FF2B5EF4-FFF2-40B4-BE49-F238E27FC236}">
                <a16:creationId xmlns:a16="http://schemas.microsoft.com/office/drawing/2014/main" id="{0D0EC5AA-C53E-4756-9A82-B20929B0F45B}"/>
              </a:ext>
            </a:extLst>
          </p:cNvPr>
          <p:cNvPicPr>
            <a:picLocks noChangeAspect="1"/>
          </p:cNvPicPr>
          <p:nvPr/>
        </p:nvPicPr>
        <p:blipFill>
          <a:blip r:embed="rId3"/>
          <a:stretch>
            <a:fillRect/>
          </a:stretch>
        </p:blipFill>
        <p:spPr>
          <a:xfrm>
            <a:off x="597877" y="1257300"/>
            <a:ext cx="9777046" cy="5332144"/>
          </a:xfrm>
          <a:prstGeom prst="rect">
            <a:avLst/>
          </a:prstGeom>
        </p:spPr>
      </p:pic>
    </p:spTree>
    <p:custDataLst>
      <p:tags r:id="rId1"/>
    </p:custDataLst>
    <p:extLst>
      <p:ext uri="{BB962C8B-B14F-4D97-AF65-F5344CB8AC3E}">
        <p14:creationId xmlns:p14="http://schemas.microsoft.com/office/powerpoint/2010/main" val="4150158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14">
            <a:extLst>
              <a:ext uri="{FF2B5EF4-FFF2-40B4-BE49-F238E27FC236}">
                <a16:creationId xmlns:a16="http://schemas.microsoft.com/office/drawing/2014/main" id="{D3537046-1E89-4779-969D-7A9B005C4568}"/>
              </a:ext>
            </a:extLst>
          </p:cNvPr>
          <p:cNvSpPr>
            <a:spLocks noGrp="1"/>
          </p:cNvSpPr>
          <p:nvPr>
            <p:ph type="sldNum" sz="quarter" idx="12"/>
          </p:nvPr>
        </p:nvSpPr>
        <p:spPr>
          <a:xfrm>
            <a:off x="8610600" y="6356350"/>
            <a:ext cx="2743200" cy="365125"/>
          </a:xfrm>
        </p:spPr>
        <p:txBody>
          <a:bodyPr/>
          <a:lstStyle/>
          <a:p>
            <a:fld id="{1ED8A3C5-3386-47F4-A78C-FF850FDF49EE}" type="slidenum">
              <a:rPr lang="en-AU" smtClean="0"/>
              <a:t>3</a:t>
            </a:fld>
            <a:endParaRPr lang="en-AU"/>
          </a:p>
        </p:txBody>
      </p:sp>
      <p:sp>
        <p:nvSpPr>
          <p:cNvPr id="11" name="object 3">
            <a:extLst>
              <a:ext uri="{FF2B5EF4-FFF2-40B4-BE49-F238E27FC236}">
                <a16:creationId xmlns:a16="http://schemas.microsoft.com/office/drawing/2014/main" id="{1D21A270-EA09-4B91-AD5B-48C7BA2B32D3}"/>
              </a:ext>
            </a:extLst>
          </p:cNvPr>
          <p:cNvSpPr txBox="1">
            <a:spLocks/>
          </p:cNvSpPr>
          <p:nvPr/>
        </p:nvSpPr>
        <p:spPr>
          <a:xfrm>
            <a:off x="355091" y="345947"/>
            <a:ext cx="6334125" cy="1108075"/>
          </a:xfrm>
          <a:prstGeom prst="rect">
            <a:avLst/>
          </a:prstGeom>
          <a:solidFill>
            <a:srgbClr val="E41837"/>
          </a:solidFill>
          <a:ln w="12700">
            <a:solidFill>
              <a:srgbClr val="126F55"/>
            </a:solidFill>
          </a:ln>
        </p:spPr>
        <p:txBody>
          <a:bodyPr vert="horz" wrap="square" lIns="0" tIns="231775" rIns="0" bIns="0" rtlCol="0">
            <a:spAutoFit/>
          </a:bodyPr>
          <a:lstStyle>
            <a:lvl1pPr>
              <a:defRPr>
                <a:latin typeface="+mj-lt"/>
                <a:ea typeface="+mj-ea"/>
                <a:cs typeface="+mj-cs"/>
              </a:defRPr>
            </a:lvl1pPr>
          </a:lstStyle>
          <a:p>
            <a:pPr marL="280670">
              <a:spcBef>
                <a:spcPts val="1825"/>
              </a:spcBef>
            </a:pPr>
            <a:r>
              <a:rPr lang="en-AU" sz="4000" spc="-70" dirty="0">
                <a:solidFill>
                  <a:srgbClr val="FFFFFF"/>
                </a:solidFill>
                <a:latin typeface="Tahoma"/>
                <a:cs typeface="Tahoma"/>
              </a:rPr>
              <a:t>Welcome</a:t>
            </a:r>
            <a:r>
              <a:rPr lang="en-AU" sz="4000" spc="-204" dirty="0">
                <a:solidFill>
                  <a:srgbClr val="FFFFFF"/>
                </a:solidFill>
                <a:latin typeface="Tahoma"/>
                <a:cs typeface="Tahoma"/>
              </a:rPr>
              <a:t> </a:t>
            </a:r>
            <a:r>
              <a:rPr lang="en-AU" sz="4000" spc="-10" dirty="0">
                <a:solidFill>
                  <a:srgbClr val="FFFFFF"/>
                </a:solidFill>
                <a:latin typeface="Tahoma"/>
                <a:cs typeface="Tahoma"/>
              </a:rPr>
              <a:t>Message</a:t>
            </a:r>
            <a:endParaRPr lang="en-AU" sz="4000" dirty="0">
              <a:latin typeface="Tahoma"/>
              <a:cs typeface="Tahoma"/>
            </a:endParaRPr>
          </a:p>
        </p:txBody>
      </p:sp>
      <p:sp>
        <p:nvSpPr>
          <p:cNvPr id="13" name="TextBox 12">
            <a:extLst>
              <a:ext uri="{FF2B5EF4-FFF2-40B4-BE49-F238E27FC236}">
                <a16:creationId xmlns:a16="http://schemas.microsoft.com/office/drawing/2014/main" id="{88204E5B-085B-4547-8677-EB4233EA2E0B}"/>
              </a:ext>
            </a:extLst>
          </p:cNvPr>
          <p:cNvSpPr txBox="1"/>
          <p:nvPr/>
        </p:nvSpPr>
        <p:spPr>
          <a:xfrm>
            <a:off x="161661" y="1574759"/>
            <a:ext cx="8648232" cy="5283241"/>
          </a:xfrm>
          <a:prstGeom prst="rect">
            <a:avLst/>
          </a:prstGeom>
          <a:noFill/>
        </p:spPr>
        <p:txBody>
          <a:bodyPr wrap="square">
            <a:spAutoFit/>
          </a:bodyPr>
          <a:lstStyle/>
          <a:p>
            <a:r>
              <a:rPr lang="en-AU" sz="1600" dirty="0">
                <a:solidFill>
                  <a:srgbClr val="000000"/>
                </a:solidFill>
                <a:effectLst/>
                <a:latin typeface="Calibri" panose="020F0502020204030204" pitchFamily="34" charset="0"/>
                <a:ea typeface="Calibri" panose="020F0502020204030204" pitchFamily="34" charset="0"/>
              </a:rPr>
              <a:t>Education is valued by communities across the world for its impact on individuals, their families and the societies in which they live and work. </a:t>
            </a:r>
          </a:p>
          <a:p>
            <a:r>
              <a:rPr lang="en-AU" sz="1600" dirty="0">
                <a:solidFill>
                  <a:srgbClr val="000000"/>
                </a:solidFill>
                <a:effectLst/>
                <a:latin typeface="Calibri" panose="020F0502020204030204" pitchFamily="34" charset="0"/>
                <a:ea typeface="Calibri" panose="020F0502020204030204" pitchFamily="34" charset="0"/>
              </a:rPr>
              <a:t> </a:t>
            </a:r>
          </a:p>
          <a:p>
            <a:r>
              <a:rPr lang="en-AU" sz="1600" dirty="0">
                <a:solidFill>
                  <a:srgbClr val="000000"/>
                </a:solidFill>
                <a:effectLst/>
                <a:latin typeface="Calibri" panose="020F0502020204030204" pitchFamily="34" charset="0"/>
                <a:ea typeface="Calibri" panose="020F0502020204030204" pitchFamily="34" charset="0"/>
              </a:rPr>
              <a:t>By enrolling in your course you have already made the choice to make that impact – Congratulations! </a:t>
            </a:r>
          </a:p>
          <a:p>
            <a:r>
              <a:rPr lang="en-AU" sz="1600" dirty="0">
                <a:solidFill>
                  <a:srgbClr val="000000"/>
                </a:solidFill>
                <a:effectLst/>
                <a:latin typeface="Calibri" panose="020F0502020204030204" pitchFamily="34" charset="0"/>
                <a:ea typeface="Calibri" panose="020F0502020204030204" pitchFamily="34" charset="0"/>
              </a:rPr>
              <a:t> </a:t>
            </a:r>
          </a:p>
          <a:p>
            <a:r>
              <a:rPr lang="en-AU" sz="1600" dirty="0">
                <a:solidFill>
                  <a:srgbClr val="000000"/>
                </a:solidFill>
                <a:effectLst/>
                <a:latin typeface="Calibri" panose="020F0502020204030204" pitchFamily="34" charset="0"/>
                <a:ea typeface="Calibri" panose="020F0502020204030204" pitchFamily="34" charset="0"/>
              </a:rPr>
              <a:t>Group Colleges Australia are privileged to welcome you to UBSS and proud that we are able to prepare you to create that impact.</a:t>
            </a:r>
          </a:p>
          <a:p>
            <a:r>
              <a:rPr lang="en-AU" sz="1600" dirty="0">
                <a:solidFill>
                  <a:srgbClr val="000000"/>
                </a:solidFill>
                <a:effectLst/>
                <a:latin typeface="Calibri" panose="020F0502020204030204" pitchFamily="34" charset="0"/>
                <a:ea typeface="Calibri" panose="020F0502020204030204" pitchFamily="34" charset="0"/>
              </a:rPr>
              <a:t> </a:t>
            </a:r>
          </a:p>
          <a:p>
            <a:r>
              <a:rPr lang="en-AU" sz="1600" dirty="0">
                <a:solidFill>
                  <a:srgbClr val="000000"/>
                </a:solidFill>
                <a:effectLst/>
                <a:latin typeface="Calibri" panose="020F0502020204030204" pitchFamily="34" charset="0"/>
                <a:ea typeface="Calibri" panose="020F0502020204030204" pitchFamily="34" charset="0"/>
              </a:rPr>
              <a:t>Your study with UBSS for this trimester and as you journey through to graduation, will be supported by educators who are committed to your success and who understand the importance of your study experience for your entry as professionals to the international business world. </a:t>
            </a:r>
          </a:p>
          <a:p>
            <a:r>
              <a:rPr lang="en-AU" sz="1600" dirty="0">
                <a:solidFill>
                  <a:srgbClr val="000000"/>
                </a:solidFill>
                <a:effectLst/>
                <a:latin typeface="Calibri" panose="020F0502020204030204" pitchFamily="34" charset="0"/>
                <a:ea typeface="Calibri" panose="020F0502020204030204" pitchFamily="34" charset="0"/>
              </a:rPr>
              <a:t> </a:t>
            </a:r>
          </a:p>
          <a:p>
            <a:r>
              <a:rPr lang="en-AU" sz="1600" dirty="0">
                <a:solidFill>
                  <a:srgbClr val="000000"/>
                </a:solidFill>
                <a:effectLst/>
                <a:latin typeface="Calibri" panose="020F0502020204030204" pitchFamily="34" charset="0"/>
                <a:ea typeface="Calibri" panose="020F0502020204030204" pitchFamily="34" charset="0"/>
              </a:rPr>
              <a:t>Your lecturers and facilitators have expert business and accounting knowledge and experience and will twin their skills with those of the specialised learning support faculty. </a:t>
            </a:r>
          </a:p>
          <a:p>
            <a:r>
              <a:rPr lang="en-AU" sz="1600" dirty="0">
                <a:solidFill>
                  <a:srgbClr val="000000"/>
                </a:solidFill>
                <a:effectLst/>
                <a:latin typeface="Calibri" panose="020F0502020204030204" pitchFamily="34" charset="0"/>
                <a:ea typeface="Calibri" panose="020F0502020204030204" pitchFamily="34" charset="0"/>
              </a:rPr>
              <a:t> </a:t>
            </a:r>
          </a:p>
          <a:p>
            <a:r>
              <a:rPr lang="en-AU" sz="1600" dirty="0">
                <a:solidFill>
                  <a:srgbClr val="000000"/>
                </a:solidFill>
                <a:effectLst/>
                <a:latin typeface="Calibri" panose="020F0502020204030204" pitchFamily="34" charset="0"/>
                <a:ea typeface="Calibri" panose="020F0502020204030204" pitchFamily="34" charset="0"/>
              </a:rPr>
              <a:t>It is our commitment to you to ensure your professional ambitions are realised and we look forward to connecting you with your lecturers, learning support professionals, peers and the UBSS community across Australia in the modern and well-appointed campuses in Sydney, Melbourne and Adelaide. </a:t>
            </a:r>
          </a:p>
          <a:p>
            <a:r>
              <a:rPr lang="en-AU" sz="1600" dirty="0">
                <a:solidFill>
                  <a:srgbClr val="000000"/>
                </a:solidFill>
                <a:effectLst/>
                <a:latin typeface="Calibri" panose="020F0502020204030204" pitchFamily="34" charset="0"/>
                <a:ea typeface="Calibri" panose="020F0502020204030204" pitchFamily="34" charset="0"/>
              </a:rPr>
              <a:t> </a:t>
            </a:r>
          </a:p>
          <a:p>
            <a:r>
              <a:rPr lang="en-AU" sz="1600" b="1" dirty="0">
                <a:solidFill>
                  <a:srgbClr val="FF0000"/>
                </a:solidFill>
                <a:effectLst/>
                <a:latin typeface="Calibri" panose="020F0502020204030204" pitchFamily="34" charset="0"/>
                <a:ea typeface="Calibri" panose="020F0502020204030204" pitchFamily="34" charset="0"/>
              </a:rPr>
              <a:t>We look forward to welcoming you and supporting your career success. </a:t>
            </a:r>
            <a:endParaRPr lang="en-AU" sz="1600" dirty="0">
              <a:solidFill>
                <a:srgbClr val="000000"/>
              </a:solidFill>
              <a:effectLst/>
              <a:latin typeface="Calibri" panose="020F0502020204030204" pitchFamily="34" charset="0"/>
              <a:ea typeface="Calibri" panose="020F0502020204030204" pitchFamily="34" charset="0"/>
            </a:endParaRPr>
          </a:p>
          <a:p>
            <a:pPr>
              <a:lnSpc>
                <a:spcPct val="115000"/>
              </a:lnSpc>
              <a:spcAft>
                <a:spcPts val="1000"/>
              </a:spcAft>
            </a:pPr>
            <a:r>
              <a:rPr lang="en-US" sz="1600" b="1" i="1" dirty="0">
                <a:effectLst/>
                <a:latin typeface="Calibri" panose="020F0502020204030204" pitchFamily="34" charset="0"/>
                <a:ea typeface="Calibri" panose="020F0502020204030204" pitchFamily="34" charset="0"/>
                <a:cs typeface="Times New Roman" panose="02020603050405020304" pitchFamily="18" charset="0"/>
              </a:rPr>
              <a:t>We will have a full onsite presence in Trimester 3, 2024.</a:t>
            </a:r>
            <a:endParaRPr lang="en-AU" sz="1600" dirty="0"/>
          </a:p>
        </p:txBody>
      </p:sp>
      <p:pic>
        <p:nvPicPr>
          <p:cNvPr id="14" name="Picture 13">
            <a:extLst>
              <a:ext uri="{FF2B5EF4-FFF2-40B4-BE49-F238E27FC236}">
                <a16:creationId xmlns:a16="http://schemas.microsoft.com/office/drawing/2014/main" id="{2D494D99-ADA9-4806-B036-1B536A31601F}"/>
              </a:ext>
            </a:extLst>
          </p:cNvPr>
          <p:cNvPicPr>
            <a:picLocks noChangeAspect="1"/>
          </p:cNvPicPr>
          <p:nvPr/>
        </p:nvPicPr>
        <p:blipFill>
          <a:blip r:embed="rId3"/>
          <a:stretch>
            <a:fillRect/>
          </a:stretch>
        </p:blipFill>
        <p:spPr>
          <a:xfrm>
            <a:off x="9448801" y="1569202"/>
            <a:ext cx="2293434" cy="2744110"/>
          </a:xfrm>
          <a:prstGeom prst="rect">
            <a:avLst/>
          </a:prstGeom>
        </p:spPr>
      </p:pic>
      <p:sp>
        <p:nvSpPr>
          <p:cNvPr id="15" name="TextBox 14">
            <a:extLst>
              <a:ext uri="{FF2B5EF4-FFF2-40B4-BE49-F238E27FC236}">
                <a16:creationId xmlns:a16="http://schemas.microsoft.com/office/drawing/2014/main" id="{5B914A3B-F4A1-4690-8B47-CED8A3335B86}"/>
              </a:ext>
            </a:extLst>
          </p:cNvPr>
          <p:cNvSpPr txBox="1"/>
          <p:nvPr/>
        </p:nvSpPr>
        <p:spPr>
          <a:xfrm>
            <a:off x="9351826" y="4562427"/>
            <a:ext cx="2487383" cy="646331"/>
          </a:xfrm>
          <a:prstGeom prst="rect">
            <a:avLst/>
          </a:prstGeom>
          <a:noFill/>
        </p:spPr>
        <p:txBody>
          <a:bodyPr wrap="square" rtlCol="0">
            <a:spAutoFit/>
          </a:bodyPr>
          <a:lstStyle/>
          <a:p>
            <a:r>
              <a:rPr lang="en-AU" sz="1200" b="1" dirty="0"/>
              <a:t>Ruth Ferraro</a:t>
            </a:r>
            <a:r>
              <a:rPr lang="en-AU" sz="1200" dirty="0"/>
              <a:t> PhD, GAICD, FGIA</a:t>
            </a:r>
          </a:p>
          <a:p>
            <a:r>
              <a:rPr lang="en-AU" sz="1200" dirty="0"/>
              <a:t>Interim President at Group Colleges Australia</a:t>
            </a:r>
          </a:p>
        </p:txBody>
      </p:sp>
    </p:spTree>
    <p:custDataLst>
      <p:tags r:id="rId1"/>
    </p:custDataLst>
    <p:extLst>
      <p:ext uri="{BB962C8B-B14F-4D97-AF65-F5344CB8AC3E}">
        <p14:creationId xmlns:p14="http://schemas.microsoft.com/office/powerpoint/2010/main" val="1510861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41610" y="268556"/>
            <a:ext cx="5828398" cy="707886"/>
          </a:xfrm>
          <a:prstGeom prst="rect">
            <a:avLst/>
          </a:prstGeom>
          <a:solidFill>
            <a:srgbClr val="E51937"/>
          </a:solidFill>
        </p:spPr>
        <p:txBody>
          <a:bodyPr wrap="square" rtlCol="0">
            <a:spAutoFit/>
          </a:bodyPr>
          <a:lstStyle/>
          <a:p>
            <a:r>
              <a:rPr lang="en-AU" sz="4000" dirty="0">
                <a:solidFill>
                  <a:schemeClr val="bg1"/>
                </a:solidFill>
                <a:latin typeface="Britannic Bold" panose="020B0903060703020204" pitchFamily="34" charset="0"/>
              </a:rPr>
              <a:t>Academic Integrity</a:t>
            </a:r>
          </a:p>
        </p:txBody>
      </p:sp>
      <p:sp>
        <p:nvSpPr>
          <p:cNvPr id="7" name="Slide Number Placeholder 6"/>
          <p:cNvSpPr>
            <a:spLocks noGrp="1"/>
          </p:cNvSpPr>
          <p:nvPr>
            <p:ph type="sldNum" sz="quarter" idx="12"/>
          </p:nvPr>
        </p:nvSpPr>
        <p:spPr/>
        <p:txBody>
          <a:bodyPr/>
          <a:lstStyle/>
          <a:p>
            <a:fld id="{1ED8A3C5-3386-47F4-A78C-FF850FDF49EE}" type="slidenum">
              <a:rPr lang="en-AU" smtClean="0"/>
              <a:t>30</a:t>
            </a:fld>
            <a:endParaRPr lang="en-AU"/>
          </a:p>
        </p:txBody>
      </p:sp>
      <p:pic>
        <p:nvPicPr>
          <p:cNvPr id="3" name="Picture 2">
            <a:extLst>
              <a:ext uri="{FF2B5EF4-FFF2-40B4-BE49-F238E27FC236}">
                <a16:creationId xmlns:a16="http://schemas.microsoft.com/office/drawing/2014/main" id="{F204804F-2B0F-4AD1-9069-2A385E56E86E}"/>
              </a:ext>
            </a:extLst>
          </p:cNvPr>
          <p:cNvPicPr>
            <a:picLocks noChangeAspect="1"/>
          </p:cNvPicPr>
          <p:nvPr/>
        </p:nvPicPr>
        <p:blipFill>
          <a:blip r:embed="rId3"/>
          <a:stretch>
            <a:fillRect/>
          </a:stretch>
        </p:blipFill>
        <p:spPr>
          <a:xfrm>
            <a:off x="287215" y="1093519"/>
            <a:ext cx="11564816" cy="5495925"/>
          </a:xfrm>
          <a:prstGeom prst="rect">
            <a:avLst/>
          </a:prstGeom>
        </p:spPr>
      </p:pic>
    </p:spTree>
    <p:custDataLst>
      <p:tags r:id="rId1"/>
    </p:custDataLst>
    <p:extLst>
      <p:ext uri="{BB962C8B-B14F-4D97-AF65-F5344CB8AC3E}">
        <p14:creationId xmlns:p14="http://schemas.microsoft.com/office/powerpoint/2010/main" val="3208406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rot="16200000">
            <a:off x="9531532" y="4197531"/>
            <a:ext cx="1942011" cy="3378926"/>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420386" y="771619"/>
            <a:ext cx="7566174" cy="2400657"/>
          </a:xfrm>
          <a:prstGeom prst="rect">
            <a:avLst/>
          </a:prstGeom>
          <a:noFill/>
        </p:spPr>
        <p:txBody>
          <a:bodyPr wrap="none" rtlCol="0">
            <a:spAutoFit/>
          </a:bodyPr>
          <a:lstStyle/>
          <a:p>
            <a:pPr algn="ctr"/>
            <a:endParaRPr lang="en-AU" dirty="0"/>
          </a:p>
          <a:p>
            <a:pPr algn="ctr"/>
            <a:r>
              <a:rPr lang="en-US" sz="3600" b="1" dirty="0">
                <a:solidFill>
                  <a:srgbClr val="C00000"/>
                </a:solidFill>
                <a:cs typeface="Calibri" panose="020F0502020204030204" pitchFamily="34" charset="0"/>
              </a:rPr>
              <a:t>All the Best in your Studies </a:t>
            </a:r>
            <a:r>
              <a:rPr lang="en-AU" sz="3600" b="1" dirty="0">
                <a:solidFill>
                  <a:srgbClr val="C00000"/>
                </a:solidFill>
              </a:rPr>
              <a:t>and</a:t>
            </a:r>
          </a:p>
          <a:p>
            <a:pPr algn="ctr"/>
            <a:r>
              <a:rPr lang="en-AU" sz="6000" b="1" dirty="0">
                <a:solidFill>
                  <a:srgbClr val="C00000"/>
                </a:solidFill>
              </a:rPr>
              <a:t>Welcome to UBSS</a:t>
            </a:r>
          </a:p>
          <a:p>
            <a:pPr algn="ctr"/>
            <a:endParaRPr lang="en-AU" dirty="0"/>
          </a:p>
          <a:p>
            <a:pPr algn="ctr"/>
            <a:r>
              <a:rPr lang="en-AU" dirty="0"/>
              <a:t>Don’t forget to download your UBSS Mobile App and follow us on Social Media</a:t>
            </a:r>
          </a:p>
        </p:txBody>
      </p:sp>
      <p:sp>
        <p:nvSpPr>
          <p:cNvPr id="5" name="Right Triangle 4"/>
          <p:cNvSpPr/>
          <p:nvPr/>
        </p:nvSpPr>
        <p:spPr>
          <a:xfrm>
            <a:off x="8545" y="4850674"/>
            <a:ext cx="3056872" cy="2007326"/>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505741" y="6488668"/>
            <a:ext cx="7006121" cy="369332"/>
          </a:xfrm>
          <a:prstGeom prst="rect">
            <a:avLst/>
          </a:prstGeom>
          <a:solidFill>
            <a:srgbClr val="E51937"/>
          </a:solidFill>
        </p:spPr>
        <p:txBody>
          <a:bodyPr wrap="square" rtlCol="0">
            <a:spAutoFit/>
          </a:bodyPr>
          <a:lstStyle/>
          <a:p>
            <a:r>
              <a:rPr lang="en-AU" dirty="0">
                <a:solidFill>
                  <a:schemeClr val="bg1"/>
                </a:solidFill>
              </a:rPr>
              <a:t>		          www.ubss.edu.au</a:t>
            </a:r>
            <a:endParaRPr lang="en-US" dirty="0">
              <a:solidFill>
                <a:schemeClr val="bg1"/>
              </a:solidFill>
            </a:endParaRPr>
          </a:p>
        </p:txBody>
      </p:sp>
      <p:pic>
        <p:nvPicPr>
          <p:cNvPr id="7" name="Picture 6"/>
          <p:cNvPicPr>
            <a:picLocks noChangeAspect="1"/>
          </p:cNvPicPr>
          <p:nvPr/>
        </p:nvPicPr>
        <p:blipFill>
          <a:blip r:embed="rId3"/>
          <a:stretch>
            <a:fillRect/>
          </a:stretch>
        </p:blipFill>
        <p:spPr>
          <a:xfrm>
            <a:off x="3265750" y="3401103"/>
            <a:ext cx="5875446" cy="2858738"/>
          </a:xfrm>
          <a:prstGeom prst="rect">
            <a:avLst/>
          </a:prstGeom>
        </p:spPr>
      </p:pic>
      <p:sp>
        <p:nvSpPr>
          <p:cNvPr id="9" name="Slide Number Placeholder 8"/>
          <p:cNvSpPr>
            <a:spLocks noGrp="1"/>
          </p:cNvSpPr>
          <p:nvPr>
            <p:ph type="sldNum" sz="quarter" idx="12"/>
          </p:nvPr>
        </p:nvSpPr>
        <p:spPr/>
        <p:txBody>
          <a:bodyPr/>
          <a:lstStyle/>
          <a:p>
            <a:fld id="{1ED8A3C5-3386-47F4-A78C-FF850FDF49EE}" type="slidenum">
              <a:rPr lang="en-AU" smtClean="0"/>
              <a:t>31</a:t>
            </a:fld>
            <a:endParaRPr lang="en-AU"/>
          </a:p>
        </p:txBody>
      </p:sp>
    </p:spTree>
    <p:custDataLst>
      <p:tags r:id="rId1"/>
    </p:custDataLst>
    <p:extLst>
      <p:ext uri="{BB962C8B-B14F-4D97-AF65-F5344CB8AC3E}">
        <p14:creationId xmlns:p14="http://schemas.microsoft.com/office/powerpoint/2010/main" val="2898760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72E9A56-C48A-41AC-A043-7A63F4CD7D38}"/>
              </a:ext>
            </a:extLst>
          </p:cNvPr>
          <p:cNvSpPr txBox="1"/>
          <p:nvPr/>
        </p:nvSpPr>
        <p:spPr>
          <a:xfrm>
            <a:off x="274797" y="2946661"/>
            <a:ext cx="6119969" cy="1015663"/>
          </a:xfrm>
          <a:prstGeom prst="rect">
            <a:avLst/>
          </a:prstGeom>
          <a:solidFill>
            <a:srgbClr val="E51937"/>
          </a:solidFill>
        </p:spPr>
        <p:txBody>
          <a:bodyPr wrap="square" rtlCol="0">
            <a:spAutoFit/>
          </a:bodyPr>
          <a:lstStyle/>
          <a:p>
            <a:r>
              <a:rPr lang="en-AU" sz="2000" dirty="0">
                <a:solidFill>
                  <a:schemeClr val="bg1"/>
                </a:solidFill>
                <a:latin typeface="Britannic Bold" panose="020B0903060703020204" pitchFamily="34" charset="0"/>
              </a:rPr>
              <a:t>Associate Professor Richard Xi</a:t>
            </a:r>
          </a:p>
          <a:p>
            <a:r>
              <a:rPr lang="en-AU" sz="2000" dirty="0">
                <a:solidFill>
                  <a:schemeClr val="bg1"/>
                </a:solidFill>
                <a:latin typeface="Britannic Bold" panose="020B0903060703020204" pitchFamily="34" charset="0"/>
              </a:rPr>
              <a:t>Associate Program Director (Postgraduate Program) Sydney Campus</a:t>
            </a:r>
          </a:p>
        </p:txBody>
      </p:sp>
      <p:pic>
        <p:nvPicPr>
          <p:cNvPr id="17" name="Picture 16">
            <a:extLst>
              <a:ext uri="{FF2B5EF4-FFF2-40B4-BE49-F238E27FC236}">
                <a16:creationId xmlns:a16="http://schemas.microsoft.com/office/drawing/2014/main" id="{71CE0FF9-E4E9-44F7-9330-7898E6567C00}"/>
              </a:ext>
            </a:extLst>
          </p:cNvPr>
          <p:cNvPicPr/>
          <p:nvPr/>
        </p:nvPicPr>
        <p:blipFill>
          <a:blip r:embed="rId3"/>
          <a:stretch>
            <a:fillRect/>
          </a:stretch>
        </p:blipFill>
        <p:spPr>
          <a:xfrm>
            <a:off x="7595138" y="3051495"/>
            <a:ext cx="1550363" cy="1672780"/>
          </a:xfrm>
          <a:prstGeom prst="rect">
            <a:avLst/>
          </a:prstGeom>
        </p:spPr>
      </p:pic>
      <p:sp>
        <p:nvSpPr>
          <p:cNvPr id="18" name="TextBox 17">
            <a:extLst>
              <a:ext uri="{FF2B5EF4-FFF2-40B4-BE49-F238E27FC236}">
                <a16:creationId xmlns:a16="http://schemas.microsoft.com/office/drawing/2014/main" id="{89F03B2A-245B-434B-B157-C7AA94110E75}"/>
              </a:ext>
            </a:extLst>
          </p:cNvPr>
          <p:cNvSpPr txBox="1"/>
          <p:nvPr/>
        </p:nvSpPr>
        <p:spPr>
          <a:xfrm>
            <a:off x="274797" y="1174962"/>
            <a:ext cx="6119969" cy="1015663"/>
          </a:xfrm>
          <a:prstGeom prst="rect">
            <a:avLst/>
          </a:prstGeom>
          <a:solidFill>
            <a:srgbClr val="E51937"/>
          </a:solidFill>
        </p:spPr>
        <p:txBody>
          <a:bodyPr wrap="square" rtlCol="0">
            <a:spAutoFit/>
          </a:bodyPr>
          <a:lstStyle/>
          <a:p>
            <a:r>
              <a:rPr lang="en-AU" sz="2000" dirty="0">
                <a:solidFill>
                  <a:schemeClr val="bg1"/>
                </a:solidFill>
                <a:latin typeface="Britannic Bold" panose="020B0903060703020204" pitchFamily="34" charset="0"/>
              </a:rPr>
              <a:t>Associate Professor Tom O’Connor</a:t>
            </a:r>
          </a:p>
          <a:p>
            <a:r>
              <a:rPr lang="en-AU" sz="2000" dirty="0">
                <a:solidFill>
                  <a:schemeClr val="bg1"/>
                </a:solidFill>
                <a:latin typeface="Britannic Bold" panose="020B0903060703020204" pitchFamily="34" charset="0"/>
              </a:rPr>
              <a:t>Acting Executive Dean UBSS</a:t>
            </a:r>
          </a:p>
          <a:p>
            <a:r>
              <a:rPr lang="en-AU" sz="2000" dirty="0">
                <a:solidFill>
                  <a:schemeClr val="bg1"/>
                </a:solidFill>
                <a:latin typeface="Britannic Bold" panose="020B0903060703020204" pitchFamily="34" charset="0"/>
              </a:rPr>
              <a:t>Program Director (Postgraduate Program)</a:t>
            </a:r>
          </a:p>
        </p:txBody>
      </p:sp>
      <p:sp>
        <p:nvSpPr>
          <p:cNvPr id="20" name="TextBox 19">
            <a:extLst>
              <a:ext uri="{FF2B5EF4-FFF2-40B4-BE49-F238E27FC236}">
                <a16:creationId xmlns:a16="http://schemas.microsoft.com/office/drawing/2014/main" id="{EC30CC01-11C2-4C7A-BA12-0E2F173D8704}"/>
              </a:ext>
            </a:extLst>
          </p:cNvPr>
          <p:cNvSpPr txBox="1"/>
          <p:nvPr/>
        </p:nvSpPr>
        <p:spPr>
          <a:xfrm>
            <a:off x="327165" y="5287736"/>
            <a:ext cx="6119969" cy="1015663"/>
          </a:xfrm>
          <a:prstGeom prst="rect">
            <a:avLst/>
          </a:prstGeom>
          <a:solidFill>
            <a:srgbClr val="E51937"/>
          </a:solidFill>
        </p:spPr>
        <p:txBody>
          <a:bodyPr wrap="square" rtlCol="0">
            <a:spAutoFit/>
          </a:bodyPr>
          <a:lstStyle/>
          <a:p>
            <a:r>
              <a:rPr lang="en-AU" sz="2000" dirty="0">
                <a:solidFill>
                  <a:schemeClr val="bg1"/>
                </a:solidFill>
                <a:latin typeface="Britannic Bold" panose="020B0903060703020204" pitchFamily="34" charset="0"/>
              </a:rPr>
              <a:t>Wajeeha Butt</a:t>
            </a:r>
          </a:p>
          <a:p>
            <a:r>
              <a:rPr lang="en-AU" sz="2000">
                <a:solidFill>
                  <a:schemeClr val="bg1"/>
                </a:solidFill>
                <a:latin typeface="Britannic Bold" panose="020B0903060703020204" pitchFamily="34" charset="0"/>
              </a:rPr>
              <a:t>Senior Postgraduate </a:t>
            </a:r>
            <a:r>
              <a:rPr lang="en-AU" sz="2000" dirty="0">
                <a:solidFill>
                  <a:schemeClr val="bg1"/>
                </a:solidFill>
                <a:latin typeface="Britannic Bold" panose="020B0903060703020204" pitchFamily="34" charset="0"/>
              </a:rPr>
              <a:t>Administration Coordinator   Sydney Campus</a:t>
            </a:r>
          </a:p>
        </p:txBody>
      </p:sp>
      <p:sp>
        <p:nvSpPr>
          <p:cNvPr id="21" name="Slide Number Placeholder 14">
            <a:extLst>
              <a:ext uri="{FF2B5EF4-FFF2-40B4-BE49-F238E27FC236}">
                <a16:creationId xmlns:a16="http://schemas.microsoft.com/office/drawing/2014/main" id="{D3537046-1E89-4779-969D-7A9B005C4568}"/>
              </a:ext>
            </a:extLst>
          </p:cNvPr>
          <p:cNvSpPr>
            <a:spLocks noGrp="1"/>
          </p:cNvSpPr>
          <p:nvPr>
            <p:ph type="sldNum" sz="quarter" idx="12"/>
          </p:nvPr>
        </p:nvSpPr>
        <p:spPr>
          <a:xfrm>
            <a:off x="8610600" y="6356350"/>
            <a:ext cx="2743200" cy="365125"/>
          </a:xfrm>
        </p:spPr>
        <p:txBody>
          <a:bodyPr/>
          <a:lstStyle/>
          <a:p>
            <a:fld id="{1ED8A3C5-3386-47F4-A78C-FF850FDF49EE}" type="slidenum">
              <a:rPr lang="en-AU" smtClean="0"/>
              <a:t>4</a:t>
            </a:fld>
            <a:endParaRPr lang="en-AU"/>
          </a:p>
        </p:txBody>
      </p:sp>
      <p:pic>
        <p:nvPicPr>
          <p:cNvPr id="22" name="Picture 21">
            <a:extLst>
              <a:ext uri="{FF2B5EF4-FFF2-40B4-BE49-F238E27FC236}">
                <a16:creationId xmlns:a16="http://schemas.microsoft.com/office/drawing/2014/main" id="{01E9FBC5-22D9-4D0A-A90F-AFB06C3EF9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233"/>
          <a:stretch/>
        </p:blipFill>
        <p:spPr>
          <a:xfrm>
            <a:off x="7595139" y="1228029"/>
            <a:ext cx="1550362" cy="1562610"/>
          </a:xfrm>
          <a:prstGeom prst="rect">
            <a:avLst/>
          </a:prstGeom>
        </p:spPr>
      </p:pic>
      <p:pic>
        <p:nvPicPr>
          <p:cNvPr id="23" name="Picture 7">
            <a:extLst>
              <a:ext uri="{FF2B5EF4-FFF2-40B4-BE49-F238E27FC236}">
                <a16:creationId xmlns:a16="http://schemas.microsoft.com/office/drawing/2014/main" id="{6012E325-8733-4ECB-930F-9A2FF588A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666" y="3051494"/>
            <a:ext cx="1238907" cy="165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18FA2074-CFEC-47BD-97EB-87818B94DF61}"/>
              </a:ext>
            </a:extLst>
          </p:cNvPr>
          <p:cNvSpPr txBox="1"/>
          <p:nvPr/>
        </p:nvSpPr>
        <p:spPr>
          <a:xfrm>
            <a:off x="327164" y="4086117"/>
            <a:ext cx="6119969" cy="1015663"/>
          </a:xfrm>
          <a:prstGeom prst="rect">
            <a:avLst/>
          </a:prstGeom>
          <a:solidFill>
            <a:srgbClr val="E51937"/>
          </a:solidFill>
        </p:spPr>
        <p:txBody>
          <a:bodyPr wrap="square" rtlCol="0">
            <a:spAutoFit/>
          </a:bodyPr>
          <a:lstStyle/>
          <a:p>
            <a:r>
              <a:rPr lang="en-AU" sz="2000" dirty="0">
                <a:solidFill>
                  <a:schemeClr val="bg1"/>
                </a:solidFill>
                <a:latin typeface="Britannic Bold" panose="020B0903060703020204" pitchFamily="34" charset="0"/>
              </a:rPr>
              <a:t>Associate Professor Aqeel Asad</a:t>
            </a:r>
          </a:p>
          <a:p>
            <a:r>
              <a:rPr lang="en-AU" sz="2000" dirty="0">
                <a:solidFill>
                  <a:schemeClr val="bg1"/>
                </a:solidFill>
                <a:latin typeface="Britannic Bold" panose="020B0903060703020204" pitchFamily="34" charset="0"/>
              </a:rPr>
              <a:t>Acting Campus Director</a:t>
            </a:r>
          </a:p>
          <a:p>
            <a:r>
              <a:rPr lang="en-AU" sz="2000" dirty="0">
                <a:solidFill>
                  <a:schemeClr val="bg1"/>
                </a:solidFill>
                <a:latin typeface="Britannic Bold" panose="020B0903060703020204" pitchFamily="34" charset="0"/>
              </a:rPr>
              <a:t>Adelaide Campus</a:t>
            </a:r>
          </a:p>
        </p:txBody>
      </p:sp>
      <p:pic>
        <p:nvPicPr>
          <p:cNvPr id="3" name="Picture 2">
            <a:extLst>
              <a:ext uri="{FF2B5EF4-FFF2-40B4-BE49-F238E27FC236}">
                <a16:creationId xmlns:a16="http://schemas.microsoft.com/office/drawing/2014/main" id="{3C4CC6E6-43B9-4D36-8D30-557AB1D1DA57}"/>
              </a:ext>
            </a:extLst>
          </p:cNvPr>
          <p:cNvPicPr>
            <a:picLocks noChangeAspect="1"/>
          </p:cNvPicPr>
          <p:nvPr/>
        </p:nvPicPr>
        <p:blipFill rotWithShape="1">
          <a:blip r:embed="rId6"/>
          <a:srcRect l="39936" t="16880" r="34839" b="46177"/>
          <a:stretch/>
        </p:blipFill>
        <p:spPr>
          <a:xfrm>
            <a:off x="7595139" y="4835604"/>
            <a:ext cx="1550364" cy="1703308"/>
          </a:xfrm>
          <a:prstGeom prst="rect">
            <a:avLst/>
          </a:prstGeom>
        </p:spPr>
      </p:pic>
    </p:spTree>
    <p:custDataLst>
      <p:tags r:id="rId1"/>
    </p:custDataLst>
    <p:extLst>
      <p:ext uri="{BB962C8B-B14F-4D97-AF65-F5344CB8AC3E}">
        <p14:creationId xmlns:p14="http://schemas.microsoft.com/office/powerpoint/2010/main" val="2690955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56273" y="346144"/>
            <a:ext cx="6099118" cy="1107421"/>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08676" y="545912"/>
            <a:ext cx="5828398" cy="707886"/>
          </a:xfrm>
          <a:prstGeom prst="rect">
            <a:avLst/>
          </a:prstGeom>
          <a:solidFill>
            <a:srgbClr val="E51937"/>
          </a:solidFill>
        </p:spPr>
        <p:txBody>
          <a:bodyPr wrap="square" rtlCol="0">
            <a:spAutoFit/>
          </a:bodyPr>
          <a:lstStyle/>
          <a:p>
            <a:r>
              <a:rPr lang="en-AU" sz="4000" dirty="0">
                <a:solidFill>
                  <a:schemeClr val="bg1"/>
                </a:solidFill>
                <a:latin typeface="Britannic Bold" panose="020B0903060703020204" pitchFamily="34" charset="0"/>
              </a:rPr>
              <a:t>Today’s Topics</a:t>
            </a:r>
          </a:p>
        </p:txBody>
      </p:sp>
      <p:sp>
        <p:nvSpPr>
          <p:cNvPr id="2" name="TextBox 1"/>
          <p:cNvSpPr txBox="1"/>
          <p:nvPr/>
        </p:nvSpPr>
        <p:spPr>
          <a:xfrm>
            <a:off x="424166" y="2040350"/>
            <a:ext cx="8501469" cy="3036729"/>
          </a:xfrm>
          <a:prstGeom prst="rect">
            <a:avLst/>
          </a:prstGeom>
          <a:noFill/>
        </p:spPr>
        <p:txBody>
          <a:bodyPr wrap="square" rtlCol="0">
            <a:spAutoFit/>
          </a:bodyPr>
          <a:lstStyle/>
          <a:p>
            <a:pPr marL="288000" lvl="0" indent="-288000">
              <a:spcBef>
                <a:spcPts val="1000"/>
              </a:spcBef>
              <a:buClr>
                <a:srgbClr val="C00000"/>
              </a:buClr>
              <a:buFont typeface="Arial" panose="020B0604020202020204" pitchFamily="34" charset="0"/>
              <a:buChar char="♦"/>
            </a:pPr>
            <a:r>
              <a:rPr lang="en-US" sz="2800" dirty="0">
                <a:solidFill>
                  <a:srgbClr val="000000"/>
                </a:solidFill>
                <a:latin typeface="Gill Sans Nova Light"/>
              </a:rPr>
              <a:t>Overview</a:t>
            </a:r>
          </a:p>
          <a:p>
            <a:pPr marL="288000" lvl="0" indent="-288000">
              <a:spcBef>
                <a:spcPts val="1000"/>
              </a:spcBef>
              <a:buClr>
                <a:srgbClr val="C00000"/>
              </a:buClr>
              <a:buFont typeface="Arial" panose="020B0604020202020204" pitchFamily="34" charset="0"/>
              <a:buChar char="♦"/>
            </a:pPr>
            <a:r>
              <a:rPr lang="en-US" sz="2800" dirty="0">
                <a:solidFill>
                  <a:srgbClr val="000000"/>
                </a:solidFill>
                <a:latin typeface="Gill Sans Nova Light"/>
              </a:rPr>
              <a:t>Commitments</a:t>
            </a:r>
          </a:p>
          <a:p>
            <a:pPr marL="288000" lvl="0" indent="-288000">
              <a:spcBef>
                <a:spcPts val="1000"/>
              </a:spcBef>
              <a:buClr>
                <a:srgbClr val="C00000"/>
              </a:buClr>
              <a:buFont typeface="Arial" panose="020B0604020202020204" pitchFamily="34" charset="0"/>
              <a:buChar char="♦"/>
            </a:pPr>
            <a:r>
              <a:rPr lang="en-US" sz="2800" dirty="0">
                <a:solidFill>
                  <a:srgbClr val="000000"/>
                </a:solidFill>
                <a:latin typeface="Gill Sans Nova Light"/>
              </a:rPr>
              <a:t>The Master of Business Administration Program</a:t>
            </a:r>
          </a:p>
          <a:p>
            <a:pPr marL="288000" lvl="0" indent="-288000">
              <a:spcBef>
                <a:spcPts val="1000"/>
              </a:spcBef>
              <a:buClr>
                <a:srgbClr val="C00000"/>
              </a:buClr>
              <a:buFont typeface="Arial" panose="020B0604020202020204" pitchFamily="34" charset="0"/>
              <a:buChar char="♦"/>
            </a:pPr>
            <a:r>
              <a:rPr lang="en-US" sz="2800" dirty="0">
                <a:solidFill>
                  <a:srgbClr val="000000"/>
                </a:solidFill>
                <a:latin typeface="Gill Sans Nova Light"/>
              </a:rPr>
              <a:t>MBA Subject Selections</a:t>
            </a:r>
          </a:p>
          <a:p>
            <a:pPr marL="288000" lvl="0" indent="-288000">
              <a:spcBef>
                <a:spcPts val="1000"/>
              </a:spcBef>
              <a:buClr>
                <a:srgbClr val="C00000"/>
              </a:buClr>
              <a:buFont typeface="Arial" panose="020B0604020202020204" pitchFamily="34" charset="0"/>
              <a:buChar char="♦"/>
            </a:pPr>
            <a:r>
              <a:rPr lang="en-US" sz="2800" dirty="0">
                <a:solidFill>
                  <a:srgbClr val="000000"/>
                </a:solidFill>
                <a:latin typeface="Gill Sans Nova Light"/>
              </a:rPr>
              <a:t>Academic Integrity</a:t>
            </a:r>
          </a:p>
          <a:p>
            <a:pPr>
              <a:buClr>
                <a:srgbClr val="C00000"/>
              </a:buClr>
            </a:pPr>
            <a:endParaRPr lang="en-AU" dirty="0"/>
          </a:p>
        </p:txBody>
      </p:sp>
      <p:sp>
        <p:nvSpPr>
          <p:cNvPr id="5" name="Slide Number Placeholder 4"/>
          <p:cNvSpPr>
            <a:spLocks noGrp="1"/>
          </p:cNvSpPr>
          <p:nvPr>
            <p:ph type="sldNum" sz="quarter" idx="12"/>
          </p:nvPr>
        </p:nvSpPr>
        <p:spPr/>
        <p:txBody>
          <a:bodyPr/>
          <a:lstStyle/>
          <a:p>
            <a:fld id="{1ED8A3C5-3386-47F4-A78C-FF850FDF49EE}" type="slidenum">
              <a:rPr lang="en-AU" smtClean="0"/>
              <a:t>5</a:t>
            </a:fld>
            <a:endParaRPr lang="en-AU"/>
          </a:p>
        </p:txBody>
      </p:sp>
    </p:spTree>
    <p:custDataLst>
      <p:tags r:id="rId1"/>
    </p:custDataLst>
    <p:extLst>
      <p:ext uri="{BB962C8B-B14F-4D97-AF65-F5344CB8AC3E}">
        <p14:creationId xmlns:p14="http://schemas.microsoft.com/office/powerpoint/2010/main" val="373251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6272" y="346145"/>
            <a:ext cx="6332483" cy="907654"/>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69487" y="545912"/>
            <a:ext cx="5828398" cy="707886"/>
          </a:xfrm>
          <a:prstGeom prst="rect">
            <a:avLst/>
          </a:prstGeom>
          <a:solidFill>
            <a:srgbClr val="E51937"/>
          </a:solidFill>
        </p:spPr>
        <p:txBody>
          <a:bodyPr wrap="square" rtlCol="0">
            <a:spAutoFit/>
          </a:bodyPr>
          <a:lstStyle/>
          <a:p>
            <a:r>
              <a:rPr lang="en-AU" sz="4000" dirty="0">
                <a:solidFill>
                  <a:schemeClr val="bg1"/>
                </a:solidFill>
                <a:latin typeface="Britannic Bold" panose="020B0903060703020204" pitchFamily="34" charset="0"/>
              </a:rPr>
              <a:t>Introduction to UBSS  </a:t>
            </a:r>
          </a:p>
        </p:txBody>
      </p:sp>
      <p:sp>
        <p:nvSpPr>
          <p:cNvPr id="9" name="TextBox 8"/>
          <p:cNvSpPr txBox="1"/>
          <p:nvPr/>
        </p:nvSpPr>
        <p:spPr>
          <a:xfrm>
            <a:off x="95014" y="1544793"/>
            <a:ext cx="11960861" cy="3581365"/>
          </a:xfrm>
          <a:prstGeom prst="rect">
            <a:avLst/>
          </a:prstGeom>
          <a:noFill/>
        </p:spPr>
        <p:txBody>
          <a:bodyPr wrap="square" rtlCol="0">
            <a:spAutoFit/>
          </a:bodyPr>
          <a:lstStyle/>
          <a:p>
            <a:pPr marL="914400" lvl="1" indent="-457200">
              <a:lnSpc>
                <a:spcPct val="90000"/>
              </a:lnSpc>
              <a:spcBef>
                <a:spcPts val="500"/>
              </a:spcBef>
              <a:buClr>
                <a:srgbClr val="C00000"/>
              </a:buClr>
              <a:buSzPct val="80000"/>
              <a:buFont typeface="Wingdings" panose="05000000000000000000" pitchFamily="2" charset="2"/>
              <a:buChar char="q"/>
            </a:pPr>
            <a:r>
              <a:rPr lang="en-US" sz="2800" b="1" dirty="0">
                <a:solidFill>
                  <a:srgbClr val="000000"/>
                </a:solidFill>
                <a:latin typeface="Gill Sans Nova Light"/>
              </a:rPr>
              <a:t>UBSS is one of the largest MBA schools (6</a:t>
            </a:r>
            <a:r>
              <a:rPr lang="en-US" sz="2800" b="1" baseline="30000" dirty="0">
                <a:solidFill>
                  <a:srgbClr val="000000"/>
                </a:solidFill>
                <a:latin typeface="Gill Sans Nova Light"/>
              </a:rPr>
              <a:t>th</a:t>
            </a:r>
            <a:r>
              <a:rPr lang="en-US" sz="2800" b="1" dirty="0">
                <a:solidFill>
                  <a:srgbClr val="000000"/>
                </a:solidFill>
                <a:latin typeface="Gill Sans Nova Light"/>
              </a:rPr>
              <a:t>) in Australia (MBA News, 2020 statistics). </a:t>
            </a:r>
          </a:p>
          <a:p>
            <a:pPr lvl="1">
              <a:lnSpc>
                <a:spcPct val="90000"/>
              </a:lnSpc>
              <a:spcBef>
                <a:spcPts val="500"/>
              </a:spcBef>
              <a:buClr>
                <a:srgbClr val="007FA3"/>
              </a:buClr>
              <a:buSzPct val="80000"/>
            </a:pPr>
            <a:endParaRPr lang="en-US" sz="2800" b="1" dirty="0">
              <a:solidFill>
                <a:srgbClr val="000000"/>
              </a:solidFill>
              <a:latin typeface="Gill Sans Nova Light"/>
            </a:endParaRPr>
          </a:p>
          <a:p>
            <a:pPr marL="914400" lvl="1" indent="-457200">
              <a:lnSpc>
                <a:spcPct val="90000"/>
              </a:lnSpc>
              <a:spcBef>
                <a:spcPts val="500"/>
              </a:spcBef>
              <a:buClr>
                <a:srgbClr val="C00000"/>
              </a:buClr>
              <a:buSzPct val="80000"/>
              <a:buFont typeface="Wingdings" panose="05000000000000000000" pitchFamily="2" charset="2"/>
              <a:buChar char="q"/>
            </a:pPr>
            <a:r>
              <a:rPr lang="en-US" sz="2800" b="1" dirty="0">
                <a:solidFill>
                  <a:srgbClr val="000000"/>
                </a:solidFill>
                <a:latin typeface="Gill Sans Nova Light"/>
              </a:rPr>
              <a:t>Mission</a:t>
            </a:r>
          </a:p>
          <a:p>
            <a:pPr lvl="1">
              <a:lnSpc>
                <a:spcPct val="90000"/>
              </a:lnSpc>
              <a:spcBef>
                <a:spcPts val="500"/>
              </a:spcBef>
              <a:buClr>
                <a:srgbClr val="007FA3"/>
              </a:buClr>
              <a:buSzPct val="80000"/>
            </a:pPr>
            <a:r>
              <a:rPr lang="en-US" sz="2800" b="1" dirty="0">
                <a:solidFill>
                  <a:srgbClr val="000000"/>
                </a:solidFill>
                <a:latin typeface="Gill Sans Nova Light"/>
              </a:rPr>
              <a:t>    UBSS launches careers for the entrepreneurs of the future</a:t>
            </a:r>
          </a:p>
          <a:p>
            <a:pPr lvl="1">
              <a:lnSpc>
                <a:spcPct val="90000"/>
              </a:lnSpc>
              <a:spcBef>
                <a:spcPts val="500"/>
              </a:spcBef>
              <a:buClr>
                <a:srgbClr val="007FA3"/>
              </a:buClr>
              <a:buSzPct val="80000"/>
            </a:pPr>
            <a:endParaRPr lang="en-US" sz="2800" b="1" dirty="0">
              <a:solidFill>
                <a:srgbClr val="000000"/>
              </a:solidFill>
              <a:latin typeface="Gill Sans Nova Light"/>
            </a:endParaRPr>
          </a:p>
          <a:p>
            <a:pPr marL="914400" lvl="1" indent="-457200">
              <a:lnSpc>
                <a:spcPct val="90000"/>
              </a:lnSpc>
              <a:spcBef>
                <a:spcPts val="500"/>
              </a:spcBef>
              <a:buClr>
                <a:srgbClr val="C00000"/>
              </a:buClr>
              <a:buSzPct val="80000"/>
              <a:buFont typeface="Wingdings" panose="05000000000000000000" pitchFamily="2" charset="2"/>
              <a:buChar char="q"/>
            </a:pPr>
            <a:r>
              <a:rPr lang="en-US" sz="2800" b="1" dirty="0">
                <a:solidFill>
                  <a:srgbClr val="000000"/>
                </a:solidFill>
                <a:latin typeface="Gill Sans Nova Light"/>
              </a:rPr>
              <a:t>Motto</a:t>
            </a:r>
          </a:p>
          <a:p>
            <a:pPr lvl="1">
              <a:lnSpc>
                <a:spcPct val="90000"/>
              </a:lnSpc>
              <a:spcBef>
                <a:spcPts val="500"/>
              </a:spcBef>
              <a:buClr>
                <a:srgbClr val="007FA3"/>
              </a:buClr>
              <a:buSzPct val="80000"/>
            </a:pPr>
            <a:r>
              <a:rPr lang="en-US" sz="2800" b="1" dirty="0">
                <a:solidFill>
                  <a:srgbClr val="000000"/>
                </a:solidFill>
                <a:latin typeface="Gill Sans Nova Light"/>
              </a:rPr>
              <a:t>    ‘International Education with an Australian Experience’.</a:t>
            </a:r>
          </a:p>
        </p:txBody>
      </p:sp>
      <p:sp>
        <p:nvSpPr>
          <p:cNvPr id="5" name="Slide Number Placeholder 4"/>
          <p:cNvSpPr>
            <a:spLocks noGrp="1"/>
          </p:cNvSpPr>
          <p:nvPr>
            <p:ph type="sldNum" sz="quarter" idx="12"/>
          </p:nvPr>
        </p:nvSpPr>
        <p:spPr/>
        <p:txBody>
          <a:bodyPr/>
          <a:lstStyle/>
          <a:p>
            <a:fld id="{1ED8A3C5-3386-47F4-A78C-FF850FDF49EE}" type="slidenum">
              <a:rPr lang="en-AU" smtClean="0"/>
              <a:t>6</a:t>
            </a:fld>
            <a:endParaRPr lang="en-AU"/>
          </a:p>
        </p:txBody>
      </p:sp>
    </p:spTree>
    <p:custDataLst>
      <p:tags r:id="rId1"/>
    </p:custDataLst>
    <p:extLst>
      <p:ext uri="{BB962C8B-B14F-4D97-AF65-F5344CB8AC3E}">
        <p14:creationId xmlns:p14="http://schemas.microsoft.com/office/powerpoint/2010/main" val="2316270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6272" y="346144"/>
            <a:ext cx="6332483" cy="1107421"/>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69487" y="545912"/>
            <a:ext cx="5828398" cy="707886"/>
          </a:xfrm>
          <a:prstGeom prst="rect">
            <a:avLst/>
          </a:prstGeom>
          <a:solidFill>
            <a:srgbClr val="E51937"/>
          </a:solidFill>
        </p:spPr>
        <p:txBody>
          <a:bodyPr wrap="square" rtlCol="0">
            <a:spAutoFit/>
          </a:bodyPr>
          <a:lstStyle/>
          <a:p>
            <a:r>
              <a:rPr lang="en-AU" sz="4000" dirty="0">
                <a:solidFill>
                  <a:schemeClr val="bg1"/>
                </a:solidFill>
                <a:latin typeface="Britannic Bold" panose="020B0903060703020204" pitchFamily="34" charset="0"/>
              </a:rPr>
              <a:t>Introduction to UBSS  </a:t>
            </a:r>
          </a:p>
        </p:txBody>
      </p:sp>
      <p:sp>
        <p:nvSpPr>
          <p:cNvPr id="9" name="TextBox 8"/>
          <p:cNvSpPr txBox="1"/>
          <p:nvPr/>
        </p:nvSpPr>
        <p:spPr>
          <a:xfrm>
            <a:off x="331704" y="1811123"/>
            <a:ext cx="11565762" cy="3837845"/>
          </a:xfrm>
          <a:prstGeom prst="rect">
            <a:avLst/>
          </a:prstGeom>
          <a:noFill/>
        </p:spPr>
        <p:txBody>
          <a:bodyPr wrap="square" rtlCol="0">
            <a:spAutoFit/>
          </a:bodyPr>
          <a:lstStyle/>
          <a:p>
            <a:pPr marL="457200" lvl="0" indent="-457200">
              <a:lnSpc>
                <a:spcPct val="90000"/>
              </a:lnSpc>
              <a:spcBef>
                <a:spcPts val="1000"/>
              </a:spcBef>
              <a:buClr>
                <a:srgbClr val="C00000"/>
              </a:buClr>
              <a:buFont typeface="Wingdings" panose="05000000000000000000" pitchFamily="2" charset="2"/>
              <a:buChar char="q"/>
            </a:pPr>
            <a:r>
              <a:rPr lang="en-US" sz="2800" b="1" dirty="0">
                <a:solidFill>
                  <a:srgbClr val="000000"/>
                </a:solidFill>
                <a:latin typeface="Gill Sans Nova Light"/>
              </a:rPr>
              <a:t>This is a MBA business school offering Higher Education and Degree qualifications (MBA; B. Accounting; B. Business).</a:t>
            </a:r>
          </a:p>
          <a:p>
            <a:pPr marL="457200" lvl="0" indent="-457200">
              <a:lnSpc>
                <a:spcPct val="90000"/>
              </a:lnSpc>
              <a:spcBef>
                <a:spcPts val="1000"/>
              </a:spcBef>
              <a:buClr>
                <a:srgbClr val="C00000"/>
              </a:buClr>
              <a:buFont typeface="Wingdings" panose="05000000000000000000" pitchFamily="2" charset="2"/>
              <a:buChar char="q"/>
            </a:pPr>
            <a:endParaRPr lang="en-US" sz="2800" b="1" dirty="0">
              <a:solidFill>
                <a:srgbClr val="000000"/>
              </a:solidFill>
              <a:latin typeface="Gill Sans Nova Light"/>
            </a:endParaRPr>
          </a:p>
          <a:p>
            <a:pPr lvl="0">
              <a:lnSpc>
                <a:spcPct val="90000"/>
              </a:lnSpc>
              <a:spcBef>
                <a:spcPts val="1000"/>
              </a:spcBef>
              <a:buClr>
                <a:srgbClr val="007FA3"/>
              </a:buClr>
            </a:pPr>
            <a:endParaRPr lang="en-US" sz="2800" b="1" dirty="0">
              <a:solidFill>
                <a:srgbClr val="000000"/>
              </a:solidFill>
              <a:latin typeface="Gill Sans Nova Light"/>
            </a:endParaRPr>
          </a:p>
          <a:p>
            <a:pPr marL="457200" lvl="0" indent="-457200">
              <a:lnSpc>
                <a:spcPct val="90000"/>
              </a:lnSpc>
              <a:spcBef>
                <a:spcPts val="1000"/>
              </a:spcBef>
              <a:buClr>
                <a:srgbClr val="C00000"/>
              </a:buClr>
              <a:buFont typeface="Wingdings" panose="05000000000000000000" pitchFamily="2" charset="2"/>
              <a:buChar char="q"/>
            </a:pPr>
            <a:r>
              <a:rPr lang="en-US" sz="2800" b="1" dirty="0">
                <a:solidFill>
                  <a:srgbClr val="000000"/>
                </a:solidFill>
                <a:latin typeface="Gill Sans Nova Light"/>
              </a:rPr>
              <a:t>UBSS is equipped with the state-of-the-art technology in subject delivery, online learning, and online services.</a:t>
            </a:r>
          </a:p>
          <a:p>
            <a:pPr lvl="0">
              <a:lnSpc>
                <a:spcPct val="90000"/>
              </a:lnSpc>
              <a:spcBef>
                <a:spcPts val="1000"/>
              </a:spcBef>
              <a:buClr>
                <a:srgbClr val="C00000"/>
              </a:buClr>
            </a:pPr>
            <a:endParaRPr lang="en-US" sz="2800" b="1" dirty="0">
              <a:solidFill>
                <a:srgbClr val="000000"/>
              </a:solidFill>
              <a:latin typeface="Gill Sans Nova Light"/>
            </a:endParaRPr>
          </a:p>
          <a:p>
            <a:pPr marL="228600" lvl="0" indent="-228600">
              <a:lnSpc>
                <a:spcPct val="90000"/>
              </a:lnSpc>
              <a:spcBef>
                <a:spcPts val="1000"/>
              </a:spcBef>
              <a:buClr>
                <a:srgbClr val="007FA3"/>
              </a:buClr>
              <a:buFont typeface="Arial" panose="020B0604020202020204" pitchFamily="34" charset="0"/>
              <a:buChar char="♦"/>
            </a:pPr>
            <a:endParaRPr lang="en-US" sz="2800" dirty="0">
              <a:solidFill>
                <a:srgbClr val="000000"/>
              </a:solidFill>
              <a:latin typeface="Gill Sans Nova Light"/>
            </a:endParaRPr>
          </a:p>
        </p:txBody>
      </p:sp>
      <p:sp>
        <p:nvSpPr>
          <p:cNvPr id="5" name="Slide Number Placeholder 4"/>
          <p:cNvSpPr>
            <a:spLocks noGrp="1"/>
          </p:cNvSpPr>
          <p:nvPr>
            <p:ph type="sldNum" sz="quarter" idx="12"/>
          </p:nvPr>
        </p:nvSpPr>
        <p:spPr/>
        <p:txBody>
          <a:bodyPr/>
          <a:lstStyle/>
          <a:p>
            <a:fld id="{1ED8A3C5-3386-47F4-A78C-FF850FDF49EE}" type="slidenum">
              <a:rPr lang="en-AU" smtClean="0"/>
              <a:t>7</a:t>
            </a:fld>
            <a:endParaRPr lang="en-AU"/>
          </a:p>
        </p:txBody>
      </p:sp>
    </p:spTree>
    <p:custDataLst>
      <p:tags r:id="rId1"/>
    </p:custDataLst>
    <p:extLst>
      <p:ext uri="{BB962C8B-B14F-4D97-AF65-F5344CB8AC3E}">
        <p14:creationId xmlns:p14="http://schemas.microsoft.com/office/powerpoint/2010/main" val="1599850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3652" y="223451"/>
            <a:ext cx="2609273" cy="523220"/>
          </a:xfrm>
          <a:prstGeom prst="rect">
            <a:avLst/>
          </a:prstGeom>
          <a:solidFill>
            <a:srgbClr val="E51937"/>
          </a:solidFill>
        </p:spPr>
        <p:txBody>
          <a:bodyPr wrap="square" rtlCol="0">
            <a:spAutoFit/>
          </a:bodyPr>
          <a:lstStyle/>
          <a:p>
            <a:r>
              <a:rPr lang="en-AU" sz="2800" dirty="0">
                <a:solidFill>
                  <a:schemeClr val="bg1"/>
                </a:solidFill>
                <a:latin typeface="Britannic Bold" panose="020B0903060703020204" pitchFamily="34" charset="0"/>
              </a:rPr>
              <a:t>2022 QILT</a:t>
            </a:r>
          </a:p>
        </p:txBody>
      </p:sp>
      <p:sp>
        <p:nvSpPr>
          <p:cNvPr id="5" name="Slide Number Placeholder 4"/>
          <p:cNvSpPr>
            <a:spLocks noGrp="1"/>
          </p:cNvSpPr>
          <p:nvPr>
            <p:ph type="sldNum" sz="quarter" idx="12"/>
          </p:nvPr>
        </p:nvSpPr>
        <p:spPr/>
        <p:txBody>
          <a:bodyPr/>
          <a:lstStyle/>
          <a:p>
            <a:fld id="{1ED8A3C5-3386-47F4-A78C-FF850FDF49EE}" type="slidenum">
              <a:rPr lang="en-AU" smtClean="0"/>
              <a:t>8</a:t>
            </a:fld>
            <a:endParaRPr lang="en-AU"/>
          </a:p>
        </p:txBody>
      </p:sp>
      <p:pic>
        <p:nvPicPr>
          <p:cNvPr id="4" name="Picture 3">
            <a:extLst>
              <a:ext uri="{FF2B5EF4-FFF2-40B4-BE49-F238E27FC236}">
                <a16:creationId xmlns:a16="http://schemas.microsoft.com/office/drawing/2014/main" id="{90EFDB1A-2F29-49E9-A75F-CDDB03D32CEA}"/>
              </a:ext>
            </a:extLst>
          </p:cNvPr>
          <p:cNvPicPr>
            <a:picLocks noChangeAspect="1"/>
          </p:cNvPicPr>
          <p:nvPr/>
        </p:nvPicPr>
        <p:blipFill>
          <a:blip r:embed="rId3"/>
          <a:stretch>
            <a:fillRect/>
          </a:stretch>
        </p:blipFill>
        <p:spPr>
          <a:xfrm>
            <a:off x="3364302" y="362310"/>
            <a:ext cx="5537348" cy="6359165"/>
          </a:xfrm>
          <a:prstGeom prst="rect">
            <a:avLst/>
          </a:prstGeom>
        </p:spPr>
      </p:pic>
    </p:spTree>
    <p:custDataLst>
      <p:tags r:id="rId1"/>
    </p:custDataLst>
    <p:extLst>
      <p:ext uri="{BB962C8B-B14F-4D97-AF65-F5344CB8AC3E}">
        <p14:creationId xmlns:p14="http://schemas.microsoft.com/office/powerpoint/2010/main" val="997778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6272" y="346145"/>
            <a:ext cx="6332483" cy="907654"/>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69487" y="545912"/>
            <a:ext cx="5828398" cy="707886"/>
          </a:xfrm>
          <a:prstGeom prst="rect">
            <a:avLst/>
          </a:prstGeom>
          <a:solidFill>
            <a:srgbClr val="E51937"/>
          </a:solidFill>
        </p:spPr>
        <p:txBody>
          <a:bodyPr wrap="square" rtlCol="0">
            <a:spAutoFit/>
          </a:bodyPr>
          <a:lstStyle/>
          <a:p>
            <a:r>
              <a:rPr lang="en-AU" sz="2800" dirty="0">
                <a:solidFill>
                  <a:schemeClr val="bg1"/>
                </a:solidFill>
                <a:latin typeface="Britannic Bold" panose="020B0903060703020204" pitchFamily="34" charset="0"/>
              </a:rPr>
              <a:t>Professional Accreditations</a:t>
            </a:r>
            <a:r>
              <a:rPr lang="en-AU" sz="4000" dirty="0">
                <a:solidFill>
                  <a:schemeClr val="bg1"/>
                </a:solidFill>
                <a:latin typeface="Britannic Bold" panose="020B0903060703020204" pitchFamily="34" charset="0"/>
              </a:rPr>
              <a:t> </a:t>
            </a:r>
          </a:p>
        </p:txBody>
      </p:sp>
      <p:sp>
        <p:nvSpPr>
          <p:cNvPr id="5" name="Slide Number Placeholder 4"/>
          <p:cNvSpPr>
            <a:spLocks noGrp="1"/>
          </p:cNvSpPr>
          <p:nvPr>
            <p:ph type="sldNum" sz="quarter" idx="12"/>
          </p:nvPr>
        </p:nvSpPr>
        <p:spPr/>
        <p:txBody>
          <a:bodyPr/>
          <a:lstStyle/>
          <a:p>
            <a:fld id="{1ED8A3C5-3386-47F4-A78C-FF850FDF49EE}" type="slidenum">
              <a:rPr lang="en-AU" smtClean="0"/>
              <a:t>9</a:t>
            </a:fld>
            <a:endParaRPr lang="en-AU"/>
          </a:p>
        </p:txBody>
      </p:sp>
      <p:pic>
        <p:nvPicPr>
          <p:cNvPr id="3" name="Picture 2">
            <a:extLst>
              <a:ext uri="{FF2B5EF4-FFF2-40B4-BE49-F238E27FC236}">
                <a16:creationId xmlns:a16="http://schemas.microsoft.com/office/drawing/2014/main" id="{EA893461-26E6-4066-AFAC-3E2C4B05A15A}"/>
              </a:ext>
            </a:extLst>
          </p:cNvPr>
          <p:cNvPicPr>
            <a:picLocks noChangeAspect="1"/>
          </p:cNvPicPr>
          <p:nvPr/>
        </p:nvPicPr>
        <p:blipFill>
          <a:blip r:embed="rId3"/>
          <a:stretch>
            <a:fillRect/>
          </a:stretch>
        </p:blipFill>
        <p:spPr>
          <a:xfrm>
            <a:off x="749328" y="1714500"/>
            <a:ext cx="3295133" cy="1714500"/>
          </a:xfrm>
          <a:prstGeom prst="rect">
            <a:avLst/>
          </a:prstGeom>
        </p:spPr>
      </p:pic>
      <p:pic>
        <p:nvPicPr>
          <p:cNvPr id="6" name="Picture 5">
            <a:extLst>
              <a:ext uri="{FF2B5EF4-FFF2-40B4-BE49-F238E27FC236}">
                <a16:creationId xmlns:a16="http://schemas.microsoft.com/office/drawing/2014/main" id="{1FE552BC-66A7-4640-8E40-FFFA616C1C5F}"/>
              </a:ext>
            </a:extLst>
          </p:cNvPr>
          <p:cNvPicPr>
            <a:picLocks noChangeAspect="1"/>
          </p:cNvPicPr>
          <p:nvPr/>
        </p:nvPicPr>
        <p:blipFill>
          <a:blip r:embed="rId4"/>
          <a:stretch>
            <a:fillRect/>
          </a:stretch>
        </p:blipFill>
        <p:spPr>
          <a:xfrm>
            <a:off x="5881686" y="1828799"/>
            <a:ext cx="2728913" cy="1459523"/>
          </a:xfrm>
          <a:prstGeom prst="rect">
            <a:avLst/>
          </a:prstGeom>
        </p:spPr>
      </p:pic>
      <p:pic>
        <p:nvPicPr>
          <p:cNvPr id="11" name="Picture 10">
            <a:extLst>
              <a:ext uri="{FF2B5EF4-FFF2-40B4-BE49-F238E27FC236}">
                <a16:creationId xmlns:a16="http://schemas.microsoft.com/office/drawing/2014/main" id="{FA066E1F-CDB9-4BCE-8F26-6448E1513E61}"/>
              </a:ext>
            </a:extLst>
          </p:cNvPr>
          <p:cNvPicPr>
            <a:picLocks noChangeAspect="1"/>
          </p:cNvPicPr>
          <p:nvPr/>
        </p:nvPicPr>
        <p:blipFill>
          <a:blip r:embed="rId5"/>
          <a:stretch>
            <a:fillRect/>
          </a:stretch>
        </p:blipFill>
        <p:spPr>
          <a:xfrm>
            <a:off x="6031523" y="3651576"/>
            <a:ext cx="2839915" cy="1658978"/>
          </a:xfrm>
          <a:prstGeom prst="rect">
            <a:avLst/>
          </a:prstGeom>
        </p:spPr>
      </p:pic>
      <p:pic>
        <p:nvPicPr>
          <p:cNvPr id="13" name="Picture 12">
            <a:extLst>
              <a:ext uri="{FF2B5EF4-FFF2-40B4-BE49-F238E27FC236}">
                <a16:creationId xmlns:a16="http://schemas.microsoft.com/office/drawing/2014/main" id="{86848622-1BF9-4FB7-B8A4-BF9BF6752268}"/>
              </a:ext>
            </a:extLst>
          </p:cNvPr>
          <p:cNvPicPr>
            <a:picLocks noChangeAspect="1"/>
          </p:cNvPicPr>
          <p:nvPr/>
        </p:nvPicPr>
        <p:blipFill>
          <a:blip r:embed="rId6"/>
          <a:stretch>
            <a:fillRect/>
          </a:stretch>
        </p:blipFill>
        <p:spPr>
          <a:xfrm>
            <a:off x="748877" y="3903987"/>
            <a:ext cx="3574975" cy="2005829"/>
          </a:xfrm>
          <a:prstGeom prst="rect">
            <a:avLst/>
          </a:prstGeom>
        </p:spPr>
      </p:pic>
    </p:spTree>
    <p:custDataLst>
      <p:tags r:id="rId1"/>
    </p:custDataLst>
    <p:extLst>
      <p:ext uri="{BB962C8B-B14F-4D97-AF65-F5344CB8AC3E}">
        <p14:creationId xmlns:p14="http://schemas.microsoft.com/office/powerpoint/2010/main" val="28831293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f78646930">
  <a:themeElements>
    <a:clrScheme name="Custom 25">
      <a:dk1>
        <a:srgbClr val="3F3F3F"/>
      </a:dk1>
      <a:lt1>
        <a:srgbClr val="FFFFFF"/>
      </a:lt1>
      <a:dk2>
        <a:srgbClr val="000000"/>
      </a:dk2>
      <a:lt2>
        <a:srgbClr val="A5A5A5"/>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28">
      <a:majorFont>
        <a:latin typeface="Gill Sans MT"/>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78646930_Travel presentation_AAS_v4" id="{69A0B7D3-DFC2-4DF4-94EE-39D7101E6D25}" vid="{C2C8F544-DED4-470E-87EA-91DC811D31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5263</TotalTime>
  <Words>1810</Words>
  <Application>Microsoft Office PowerPoint</Application>
  <PresentationFormat>Widescreen</PresentationFormat>
  <Paragraphs>255</Paragraphs>
  <Slides>31</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-apple-system</vt:lpstr>
      <vt:lpstr>Gill Sans Light</vt:lpstr>
      <vt:lpstr>Helvetica Light</vt:lpstr>
      <vt:lpstr>Arial</vt:lpstr>
      <vt:lpstr>Britannic Bold</vt:lpstr>
      <vt:lpstr>Calibri</vt:lpstr>
      <vt:lpstr>Calibri Light</vt:lpstr>
      <vt:lpstr>Gill Sans MT</vt:lpstr>
      <vt:lpstr>Gill Sans Nova Light</vt:lpstr>
      <vt:lpstr>Tahoma</vt:lpstr>
      <vt:lpstr>Wingdings</vt:lpstr>
      <vt:lpstr>Office Theme</vt:lpstr>
      <vt:lpstr>tf78646930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 academic Support Services</vt:lpstr>
      <vt:lpstr>PowerPoint Presentation</vt:lpstr>
      <vt:lpstr>PowerPoint Presentation</vt:lpstr>
      <vt:lpstr>PowerPoint Presentation</vt:lpstr>
      <vt:lpstr>PowerPoint Presentation</vt:lpstr>
      <vt:lpstr>PowerPoint Presentation</vt:lpstr>
    </vt:vector>
  </TitlesOfParts>
  <Company>Amazon.com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Madilina Tresca</dc:creator>
  <cp:lastModifiedBy>Richard Xi</cp:lastModifiedBy>
  <cp:revision>509</cp:revision>
  <cp:lastPrinted>2022-07-20T23:53:54Z</cp:lastPrinted>
  <dcterms:created xsi:type="dcterms:W3CDTF">2020-08-12T01:14:35Z</dcterms:created>
  <dcterms:modified xsi:type="dcterms:W3CDTF">2024-08-20T03:51:04Z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61F44430-E961-4951-8A18-E646F55B31A5</vt:lpwstr>
  </property>
  <property fmtid="{D5CDD505-2E9C-101B-9397-08002B2CF9AE}" pid="3" name="ArticulatePath">
    <vt:lpwstr>MBA Orientation T3 2022 Sydney Campus</vt:lpwstr>
  </property>
</Properties>
</file>